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1"/>
  </p:sldMasterIdLst>
  <p:notesMasterIdLst>
    <p:notesMasterId r:id="rId95"/>
  </p:notesMasterIdLst>
  <p:sldIdLst>
    <p:sldId id="389" r:id="rId2"/>
    <p:sldId id="257" r:id="rId3"/>
    <p:sldId id="379" r:id="rId4"/>
    <p:sldId id="380" r:id="rId5"/>
    <p:sldId id="271" r:id="rId6"/>
    <p:sldId id="391" r:id="rId7"/>
    <p:sldId id="272" r:id="rId8"/>
    <p:sldId id="392" r:id="rId9"/>
    <p:sldId id="261" r:id="rId10"/>
    <p:sldId id="275" r:id="rId11"/>
    <p:sldId id="268" r:id="rId12"/>
    <p:sldId id="269" r:id="rId13"/>
    <p:sldId id="277" r:id="rId14"/>
    <p:sldId id="273" r:id="rId15"/>
    <p:sldId id="276" r:id="rId16"/>
    <p:sldId id="278" r:id="rId17"/>
    <p:sldId id="281" r:id="rId18"/>
    <p:sldId id="327" r:id="rId19"/>
    <p:sldId id="301" r:id="rId20"/>
    <p:sldId id="375" r:id="rId21"/>
    <p:sldId id="262" r:id="rId22"/>
    <p:sldId id="284" r:id="rId23"/>
    <p:sldId id="289" r:id="rId24"/>
    <p:sldId id="393" r:id="rId25"/>
    <p:sldId id="294" r:id="rId26"/>
    <p:sldId id="299" r:id="rId27"/>
    <p:sldId id="396" r:id="rId28"/>
    <p:sldId id="291" r:id="rId29"/>
    <p:sldId id="397" r:id="rId30"/>
    <p:sldId id="292" r:id="rId31"/>
    <p:sldId id="302" r:id="rId32"/>
    <p:sldId id="300" r:id="rId33"/>
    <p:sldId id="304" r:id="rId34"/>
    <p:sldId id="295" r:id="rId35"/>
    <p:sldId id="303" r:id="rId36"/>
    <p:sldId id="307" r:id="rId37"/>
    <p:sldId id="398" r:id="rId38"/>
    <p:sldId id="309" r:id="rId39"/>
    <p:sldId id="399" r:id="rId40"/>
    <p:sldId id="298" r:id="rId41"/>
    <p:sldId id="287" r:id="rId42"/>
    <p:sldId id="317" r:id="rId43"/>
    <p:sldId id="286" r:id="rId44"/>
    <p:sldId id="311" r:id="rId45"/>
    <p:sldId id="312" r:id="rId46"/>
    <p:sldId id="313" r:id="rId47"/>
    <p:sldId id="314" r:id="rId48"/>
    <p:sldId id="376" r:id="rId49"/>
    <p:sldId id="296" r:id="rId50"/>
    <p:sldId id="400" r:id="rId51"/>
    <p:sldId id="341" r:id="rId52"/>
    <p:sldId id="320" r:id="rId53"/>
    <p:sldId id="328" r:id="rId54"/>
    <p:sldId id="333" r:id="rId55"/>
    <p:sldId id="329" r:id="rId56"/>
    <p:sldId id="331" r:id="rId57"/>
    <p:sldId id="330" r:id="rId58"/>
    <p:sldId id="322" r:id="rId59"/>
    <p:sldId id="335" r:id="rId60"/>
    <p:sldId id="323" r:id="rId61"/>
    <p:sldId id="337" r:id="rId62"/>
    <p:sldId id="339" r:id="rId63"/>
    <p:sldId id="340" r:id="rId64"/>
    <p:sldId id="342" r:id="rId65"/>
    <p:sldId id="336" r:id="rId66"/>
    <p:sldId id="343" r:id="rId67"/>
    <p:sldId id="344" r:id="rId68"/>
    <p:sldId id="347" r:id="rId69"/>
    <p:sldId id="297" r:id="rId70"/>
    <p:sldId id="326" r:id="rId71"/>
    <p:sldId id="377" r:id="rId72"/>
    <p:sldId id="345" r:id="rId73"/>
    <p:sldId id="359" r:id="rId74"/>
    <p:sldId id="382" r:id="rId75"/>
    <p:sldId id="381" r:id="rId76"/>
    <p:sldId id="360" r:id="rId77"/>
    <p:sldId id="361" r:id="rId78"/>
    <p:sldId id="365" r:id="rId79"/>
    <p:sldId id="366" r:id="rId80"/>
    <p:sldId id="369" r:id="rId81"/>
    <p:sldId id="383" r:id="rId82"/>
    <p:sldId id="385" r:id="rId83"/>
    <p:sldId id="384" r:id="rId84"/>
    <p:sldId id="386" r:id="rId85"/>
    <p:sldId id="387" r:id="rId86"/>
    <p:sldId id="388" r:id="rId87"/>
    <p:sldId id="378" r:id="rId88"/>
    <p:sldId id="348" r:id="rId89"/>
    <p:sldId id="350" r:id="rId90"/>
    <p:sldId id="351" r:id="rId91"/>
    <p:sldId id="352" r:id="rId92"/>
    <p:sldId id="353" r:id="rId93"/>
    <p:sldId id="358"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AFF"/>
    <a:srgbClr val="30BCF4"/>
    <a:srgbClr val="0DB0F0"/>
    <a:srgbClr val="05BEFF"/>
    <a:srgbClr val="15C2FF"/>
    <a:srgbClr val="EA1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321" autoAdjust="0"/>
  </p:normalViewPr>
  <p:slideViewPr>
    <p:cSldViewPr>
      <p:cViewPr varScale="1">
        <p:scale>
          <a:sx n="77" d="100"/>
          <a:sy n="77" d="100"/>
        </p:scale>
        <p:origin x="1507" y="58"/>
      </p:cViewPr>
      <p:guideLst>
        <p:guide orient="horz" pos="2160"/>
        <p:guide pos="2880"/>
      </p:guideLst>
    </p:cSldViewPr>
  </p:slideViewPr>
  <p:outlineViewPr>
    <p:cViewPr>
      <p:scale>
        <a:sx n="33" d="100"/>
        <a:sy n="33" d="100"/>
      </p:scale>
      <p:origin x="0" y="-112468"/>
    </p:cViewPr>
  </p:outlineViewPr>
  <p:notesTextViewPr>
    <p:cViewPr>
      <p:scale>
        <a:sx n="100" d="100"/>
        <a:sy n="100" d="100"/>
      </p:scale>
      <p:origin x="0" y="0"/>
    </p:cViewPr>
  </p:notesTextViewPr>
  <p:sorterViewPr>
    <p:cViewPr>
      <p:scale>
        <a:sx n="100" d="100"/>
        <a:sy n="100" d="100"/>
      </p:scale>
      <p:origin x="0" y="92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B71A7B-7A83-47A5-B15D-6A7D39E892ED}" type="datetimeFigureOut">
              <a:rPr lang="zh-CN" altLang="en-US" smtClean="0"/>
              <a:pPr/>
              <a:t>2023/12/6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CFCAB8-327C-4093-B794-AFFA4D5F041C}" type="slidenum">
              <a:rPr lang="zh-CN" altLang="en-US" smtClean="0"/>
              <a:pPr/>
              <a:t>‹#›</a:t>
            </a:fld>
            <a:endParaRPr lang="zh-CN" altLang="en-US"/>
          </a:p>
        </p:txBody>
      </p:sp>
    </p:spTree>
    <p:extLst>
      <p:ext uri="{BB962C8B-B14F-4D97-AF65-F5344CB8AC3E}">
        <p14:creationId xmlns:p14="http://schemas.microsoft.com/office/powerpoint/2010/main" val="4014909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35E52-66F1-46A1-88FB-955DA2B9F61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探测器结构有两种：</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AECA739-CEE2-4CB7-B2A9-063A52D02BC2}" type="slidenum">
              <a:rPr lang="zh-CN" altLang="en-US" smtClean="0"/>
              <a:pPr/>
              <a:t>19</a:t>
            </a:fld>
            <a:endParaRPr lang="zh-CN" altLang="en-US"/>
          </a:p>
        </p:txBody>
      </p:sp>
    </p:spTree>
    <p:extLst>
      <p:ext uri="{BB962C8B-B14F-4D97-AF65-F5344CB8AC3E}">
        <p14:creationId xmlns:p14="http://schemas.microsoft.com/office/powerpoint/2010/main" val="96193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传统</a:t>
            </a:r>
            <a:r>
              <a:rPr lang="en-US" altLang="zh-CN" dirty="0"/>
              <a:t>UTC-PD</a:t>
            </a:r>
            <a:r>
              <a:rPr lang="zh-CN" altLang="en-US" dirty="0"/>
              <a:t>存在高转换效率和高速之间的矛盾</a:t>
            </a:r>
            <a:endParaRPr lang="en-US" altLang="zh-CN" dirty="0"/>
          </a:p>
          <a:p>
            <a:r>
              <a:rPr lang="en-US" altLang="zh-CN" dirty="0"/>
              <a:t> </a:t>
            </a:r>
            <a:r>
              <a:rPr lang="zh-CN" altLang="en-US" dirty="0"/>
              <a:t>因此我们提出一种新型的背靠背叠层</a:t>
            </a:r>
            <a:r>
              <a:rPr lang="en-US" altLang="zh-CN" dirty="0"/>
              <a:t>(B2B) UTC-PD</a:t>
            </a:r>
            <a:r>
              <a:rPr lang="zh-CN" altLang="en-US" dirty="0"/>
              <a:t>结构，</a:t>
            </a:r>
            <a:endParaRPr lang="en-US" altLang="zh-CN" dirty="0"/>
          </a:p>
          <a:p>
            <a:r>
              <a:rPr lang="zh-CN" altLang="en-US" dirty="0"/>
              <a:t>通过将传统的</a:t>
            </a:r>
            <a:r>
              <a:rPr lang="en-US" altLang="zh-CN" dirty="0"/>
              <a:t>UTC-PD</a:t>
            </a:r>
            <a:r>
              <a:rPr lang="zh-CN" altLang="en-US" dirty="0"/>
              <a:t>从中进行对折，形成上下两个光探测部分，并从上中下引出点击，实现电路上并联、光路上串联的叠层</a:t>
            </a:r>
            <a:r>
              <a:rPr lang="en-US" altLang="zh-CN" dirty="0" err="1"/>
              <a:t>tanceqi</a:t>
            </a:r>
            <a:r>
              <a:rPr lang="zh-CN" altLang="en-US" dirty="0"/>
              <a:t>结构，从而解决高转换效率和高速之间的矛盾</a:t>
            </a:r>
          </a:p>
        </p:txBody>
      </p:sp>
      <p:sp>
        <p:nvSpPr>
          <p:cNvPr id="4" name="灯片编号占位符 3"/>
          <p:cNvSpPr>
            <a:spLocks noGrp="1"/>
          </p:cNvSpPr>
          <p:nvPr>
            <p:ph type="sldNum" sz="quarter" idx="10"/>
          </p:nvPr>
        </p:nvSpPr>
        <p:spPr/>
        <p:txBody>
          <a:bodyPr/>
          <a:lstStyle/>
          <a:p>
            <a:fld id="{2AECA739-CEE2-4CB7-B2A9-063A52D02BC2}" type="slidenum">
              <a:rPr lang="zh-CN" altLang="en-US" smtClean="0"/>
              <a:pPr/>
              <a:t>42</a:t>
            </a:fld>
            <a:endParaRPr lang="zh-CN" altLang="en-US"/>
          </a:p>
        </p:txBody>
      </p:sp>
    </p:spTree>
    <p:extLst>
      <p:ext uri="{BB962C8B-B14F-4D97-AF65-F5344CB8AC3E}">
        <p14:creationId xmlns:p14="http://schemas.microsoft.com/office/powerpoint/2010/main" val="31953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2CFCAB8-327C-4093-B794-AFFA4D5F041C}" type="slidenum">
              <a:rPr lang="zh-CN" altLang="en-US" smtClean="0"/>
              <a:pPr/>
              <a:t>69</a:t>
            </a:fld>
            <a:endParaRPr lang="zh-CN" altLang="en-US"/>
          </a:p>
        </p:txBody>
      </p:sp>
    </p:spTree>
    <p:extLst>
      <p:ext uri="{BB962C8B-B14F-4D97-AF65-F5344CB8AC3E}">
        <p14:creationId xmlns:p14="http://schemas.microsoft.com/office/powerpoint/2010/main" val="2733175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vl1p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zh-CN" altLang="en-US"/>
              <a:t>集成光电子学概论</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3667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zh-CN" altLang="en-US"/>
              <a:t>集成光电子学概论</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666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lvl1pPr>
              <a:defRPr sz="1400"/>
            </a:lvl1p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sz="1400"/>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618866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lvl1pPr>
              <a:defRPr b="1">
                <a:solidFill>
                  <a:schemeClr val="tx1"/>
                </a:solidFill>
              </a:defRPr>
            </a:lvl1pPr>
          </a:lstStyle>
          <a:p>
            <a:r>
              <a:rPr lang="zh-CN" altLang="en-US" dirty="0"/>
              <a:t>单击此处编辑母版标题样式</a:t>
            </a:r>
            <a:endParaRPr lang="en-US" dirty="0"/>
          </a:p>
        </p:txBody>
      </p:sp>
      <p:sp>
        <p:nvSpPr>
          <p:cNvPr id="8" name="Content Placeholder 7"/>
          <p:cNvSpPr>
            <a:spLocks noGrp="1"/>
          </p:cNvSpPr>
          <p:nvPr>
            <p:ph sz="quarter" idx="1"/>
          </p:nvPr>
        </p:nvSpPr>
        <p:spPr>
          <a:xfrm>
            <a:off x="838200" y="1386840"/>
            <a:ext cx="7467600" cy="4937760"/>
          </a:xfrm>
        </p:spPr>
        <p:txBody>
          <a:bodyPr/>
          <a:lstStyle>
            <a:lvl1pPr algn="just">
              <a:defRPr>
                <a:latin typeface="+mn-ea"/>
                <a:ea typeface="+mn-ea"/>
              </a:defRPr>
            </a:lvl1pPr>
            <a:lvl2pPr marL="914400" indent="-284400" algn="just">
              <a:buFont typeface="Arial" panose="020B0604020202020204" pitchFamily="34" charset="0"/>
              <a:buChar char="–"/>
              <a:defRPr>
                <a:latin typeface="+mn-ea"/>
                <a:ea typeface="+mn-ea"/>
              </a:defRPr>
            </a:lvl2pPr>
            <a:lvl3pPr marL="1257300" indent="-342900" algn="just">
              <a:buFont typeface="Arial" panose="020B0604020202020204" pitchFamily="34" charset="0"/>
              <a:buChar char="•"/>
              <a:defRPr lang="zh-CN" altLang="en-US" sz="2400" kern="1200" dirty="0">
                <a:solidFill>
                  <a:schemeClr val="tx1"/>
                </a:solidFill>
                <a:latin typeface="+mn-ea"/>
                <a:ea typeface="+mn-ea"/>
                <a:cs typeface="+mn-cs"/>
              </a:defRPr>
            </a:lvl3pPr>
            <a:lvl4pPr marL="1600200" indent="-228600" algn="just">
              <a:buFont typeface="Wingdings" panose="05000000000000000000" pitchFamily="2" charset="2"/>
              <a:buChar char="u"/>
              <a:defRPr>
                <a:latin typeface="+mn-ea"/>
                <a:ea typeface="+mn-ea"/>
              </a:defRPr>
            </a:lvl4pPr>
            <a:lvl5pPr algn="just">
              <a:defRPr>
                <a:latin typeface="+mn-ea"/>
                <a:ea typeface="+mn-ea"/>
              </a:defRPr>
            </a:lvl5pPr>
          </a:lstStyle>
          <a:p>
            <a:pPr lvl="0"/>
            <a:r>
              <a:rPr lang="zh-CN" altLang="en-US" dirty="0"/>
              <a:t>单击此处编辑母版文本样式</a:t>
            </a:r>
          </a:p>
          <a:p>
            <a:pPr lvl="1"/>
            <a:r>
              <a:rPr lang="zh-CN" altLang="en-US" dirty="0"/>
              <a:t>第二级</a:t>
            </a:r>
          </a:p>
          <a:p>
            <a:pPr marL="1143000" lvl="2" indent="-228600" algn="just" defTabSz="914400" rtl="0" eaLnBrk="1" latinLnBrk="0" hangingPunct="1">
              <a:spcBef>
                <a:spcPct val="20000"/>
              </a:spcBef>
              <a:buFont typeface="Arial" panose="020B0604020202020204" pitchFamily="34" charset="0"/>
              <a:buChar char="•"/>
            </a:pPr>
            <a:r>
              <a:rPr lang="zh-CN" altLang="en-US" dirty="0"/>
              <a:t>第三级</a:t>
            </a:r>
          </a:p>
          <a:p>
            <a:pPr lvl="3"/>
            <a:r>
              <a:rPr lang="zh-CN" altLang="en-US" dirty="0"/>
              <a:t>第四级</a:t>
            </a:r>
          </a:p>
          <a:p>
            <a:pPr lvl="4"/>
            <a:r>
              <a:rPr lang="zh-CN" altLang="en-US" dirty="0"/>
              <a:t>第五级</a:t>
            </a:r>
            <a:endParaRPr lang="en-US" dirty="0"/>
          </a:p>
        </p:txBody>
      </p:sp>
      <p:sp>
        <p:nvSpPr>
          <p:cNvPr id="7" name="Date Placeholder 3">
            <a:extLst>
              <a:ext uri="{FF2B5EF4-FFF2-40B4-BE49-F238E27FC236}">
                <a16:creationId xmlns:a16="http://schemas.microsoft.com/office/drawing/2014/main" id="{8BEF92C5-51E1-4100-ADB9-B323A6726070}"/>
              </a:ext>
            </a:extLst>
          </p:cNvPr>
          <p:cNvSpPr>
            <a:spLocks noGrp="1"/>
          </p:cNvSpPr>
          <p:nvPr>
            <p:ph type="dt" sz="half" idx="10"/>
          </p:nvPr>
        </p:nvSpPr>
        <p:spPr>
          <a:xfrm>
            <a:off x="434976" y="6354808"/>
            <a:ext cx="2155825" cy="365125"/>
          </a:xfrm>
        </p:spPr>
        <p:txBody>
          <a:bodyPr/>
          <a:lstStyle>
            <a:lvl1pPr>
              <a:defRPr/>
            </a:lvl1pPr>
          </a:lstStyle>
          <a:p>
            <a:pPr>
              <a:defRPr/>
            </a:pPr>
            <a:endParaRPr lang="en-US" dirty="0"/>
          </a:p>
        </p:txBody>
      </p:sp>
      <p:sp>
        <p:nvSpPr>
          <p:cNvPr id="9" name="Footer Placeholder 4">
            <a:extLst>
              <a:ext uri="{FF2B5EF4-FFF2-40B4-BE49-F238E27FC236}">
                <a16:creationId xmlns:a16="http://schemas.microsoft.com/office/drawing/2014/main" id="{A70DF46F-5728-4741-8D0E-C3E403060FAD}"/>
              </a:ext>
            </a:extLst>
          </p:cNvPr>
          <p:cNvSpPr>
            <a:spLocks noGrp="1"/>
          </p:cNvSpPr>
          <p:nvPr>
            <p:ph type="ftr" sz="quarter" idx="11"/>
          </p:nvPr>
        </p:nvSpPr>
        <p:spPr>
          <a:xfrm>
            <a:off x="2682081" y="6354807"/>
            <a:ext cx="3779838" cy="365125"/>
          </a:xfrm>
        </p:spPr>
        <p:txBody>
          <a:bodyPr/>
          <a:lstStyle>
            <a:lvl1pPr>
              <a:defRPr sz="1400"/>
            </a:lvl1pPr>
          </a:lstStyle>
          <a:p>
            <a:pPr>
              <a:defRPr/>
            </a:pPr>
            <a:r>
              <a:rPr lang="zh-CN" altLang="en-US" dirty="0"/>
              <a:t>集成光电子学概论</a:t>
            </a:r>
            <a:endParaRPr lang="en-US" dirty="0"/>
          </a:p>
        </p:txBody>
      </p:sp>
      <p:sp>
        <p:nvSpPr>
          <p:cNvPr id="10" name="Slide Number Placeholder 5">
            <a:extLst>
              <a:ext uri="{FF2B5EF4-FFF2-40B4-BE49-F238E27FC236}">
                <a16:creationId xmlns:a16="http://schemas.microsoft.com/office/drawing/2014/main" id="{DAED9F88-8CA8-4EEA-850A-7B1FD4769013}"/>
              </a:ext>
            </a:extLst>
          </p:cNvPr>
          <p:cNvSpPr>
            <a:spLocks noGrp="1"/>
          </p:cNvSpPr>
          <p:nvPr>
            <p:ph type="sldNum" sz="quarter" idx="12"/>
          </p:nvPr>
        </p:nvSpPr>
        <p:spPr>
          <a:xfrm>
            <a:off x="6553200" y="6356350"/>
            <a:ext cx="2133600" cy="365125"/>
          </a:xfrm>
        </p:spPr>
        <p:txBody>
          <a:bodyPr/>
          <a:lstStyle>
            <a:lvl1pPr>
              <a:defRPr sz="1400" i="0">
                <a:latin typeface="Times New Roman" panose="02020603050405020304" pitchFamily="18" charset="0"/>
                <a:ea typeface="+mn-ea"/>
                <a:cs typeface="Times New Roman" panose="02020603050405020304" pitchFamily="18" charset="0"/>
              </a:defRPr>
            </a:lvl1pPr>
          </a:lstStyle>
          <a:p>
            <a:pPr>
              <a:defRPr/>
            </a:pPr>
            <a:fld id="{0C913308-F349-4B6D-A68A-DD1791B4A57B}" type="slidenum">
              <a:rPr lang="zh-CN" altLang="en-US" smtClean="0">
                <a:solidFill>
                  <a:prstClr val="black">
                    <a:tint val="75000"/>
                  </a:prstClr>
                </a:solidFill>
              </a:rPr>
              <a:pPr>
                <a:defRPr/>
              </a:pPr>
              <a:t>‹#›</a:t>
            </a:fld>
            <a:endParaRPr lang="en-US" dirty="0"/>
          </a:p>
        </p:txBody>
      </p:sp>
    </p:spTree>
    <p:extLst>
      <p:ext uri="{BB962C8B-B14F-4D97-AF65-F5344CB8AC3E}">
        <p14:creationId xmlns:p14="http://schemas.microsoft.com/office/powerpoint/2010/main" val="4072503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lvl1pPr>
              <a:defRPr b="1">
                <a:solidFill>
                  <a:schemeClr val="tx1"/>
                </a:solidFill>
                <a:latin typeface="+mj-ea"/>
                <a:ea typeface="+mj-ea"/>
              </a:defRPr>
            </a:lvl1pPr>
          </a:lstStyle>
          <a:p>
            <a:r>
              <a:rPr lang="zh-CN" altLang="en-US" dirty="0"/>
              <a:t>单击此处编辑母版标题样式</a:t>
            </a:r>
            <a:endParaRPr lang="en-US" dirty="0"/>
          </a:p>
        </p:txBody>
      </p:sp>
      <p:sp>
        <p:nvSpPr>
          <p:cNvPr id="8" name="Content Placeholder 7"/>
          <p:cNvSpPr>
            <a:spLocks noGrp="1"/>
          </p:cNvSpPr>
          <p:nvPr>
            <p:ph sz="quarter" idx="1"/>
          </p:nvPr>
        </p:nvSpPr>
        <p:spPr>
          <a:xfrm>
            <a:off x="838200" y="1386840"/>
            <a:ext cx="7467600" cy="4937760"/>
          </a:xfrm>
        </p:spPr>
        <p:txBody>
          <a:bodyPr/>
          <a:lstStyle>
            <a:lvl1pPr marL="342900" indent="-342900" algn="just">
              <a:buFont typeface="Arial" panose="020B0604020202020204" pitchFamily="34" charset="0"/>
              <a:buChar char="•"/>
              <a:defRPr>
                <a:latin typeface="+mn-ea"/>
                <a:ea typeface="+mn-ea"/>
              </a:defRPr>
            </a:lvl1pPr>
            <a:lvl2pPr marL="1087200" indent="-457200" algn="just">
              <a:buFont typeface="Arial" panose="020B0604020202020204" pitchFamily="34" charset="0"/>
              <a:buChar char="–"/>
              <a:defRPr lang="zh-CN" altLang="en-US" sz="2800" kern="1200" dirty="0">
                <a:solidFill>
                  <a:schemeClr val="tx1"/>
                </a:solidFill>
                <a:latin typeface="+mn-ea"/>
                <a:ea typeface="+mn-ea"/>
                <a:cs typeface="+mn-cs"/>
              </a:defRPr>
            </a:lvl2pPr>
            <a:lvl3pPr marL="1143000" indent="-228600" algn="just">
              <a:buFont typeface="Arial" panose="020B0604020202020204" pitchFamily="34" charset="0"/>
              <a:buChar char="•"/>
              <a:defRPr>
                <a:latin typeface="+mn-ea"/>
                <a:ea typeface="+mn-ea"/>
              </a:defRPr>
            </a:lvl3pPr>
            <a:lvl4pPr algn="just">
              <a:buFont typeface="Wingdings" pitchFamily="2" charset="2"/>
              <a:buChar char="u"/>
              <a:defRPr>
                <a:latin typeface="+mn-ea"/>
                <a:ea typeface="+mn-ea"/>
              </a:defRPr>
            </a:lvl4pPr>
            <a:lvl5pPr algn="just">
              <a:defRPr>
                <a:latin typeface="+mn-ea"/>
                <a:ea typeface="+mn-ea"/>
              </a:defRPr>
            </a:lvl5pPr>
          </a:lstStyle>
          <a:p>
            <a:pPr lvl="0"/>
            <a:r>
              <a:rPr lang="zh-CN" altLang="en-US" dirty="0"/>
              <a:t>单击此处编辑母版文本样式</a:t>
            </a:r>
          </a:p>
          <a:p>
            <a:pPr marL="914400" lvl="1" indent="-284400" algn="just" defTabSz="914400" rtl="0" eaLnBrk="1" latinLnBrk="0" hangingPunct="1">
              <a:spcBef>
                <a:spcPct val="20000"/>
              </a:spcBef>
              <a:buFont typeface="Arial" panose="020B0604020202020204" pitchFamily="34" charset="0"/>
              <a:buChar char="–"/>
            </a:pPr>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434976" y="6354808"/>
            <a:ext cx="2155825" cy="365125"/>
          </a:xfrm>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2682081" y="6354807"/>
            <a:ext cx="3779838" cy="365125"/>
          </a:xfrm>
        </p:spPr>
        <p:txBody>
          <a:bodyPr/>
          <a:lstStyle>
            <a:lvl1pPr>
              <a:defRPr sz="1400"/>
            </a:lvl1pPr>
          </a:lstStyle>
          <a:p>
            <a:pPr>
              <a:defRPr/>
            </a:pPr>
            <a:r>
              <a:rPr lang="zh-CN" altLang="en-US" dirty="0"/>
              <a:t>集成光电子学概论</a:t>
            </a:r>
            <a:endParaRPr lang="en-US" dirty="0"/>
          </a:p>
        </p:txBody>
      </p:sp>
      <p:sp>
        <p:nvSpPr>
          <p:cNvPr id="6" name="Slide Number Placeholder 5"/>
          <p:cNvSpPr>
            <a:spLocks noGrp="1"/>
          </p:cNvSpPr>
          <p:nvPr>
            <p:ph type="sldNum" sz="quarter" idx="12"/>
          </p:nvPr>
        </p:nvSpPr>
        <p:spPr/>
        <p:txBody>
          <a:bodyPr/>
          <a:lstStyle>
            <a:lvl1pPr>
              <a:defRPr sz="1400" i="0">
                <a:latin typeface="Times New Roman" panose="02020603050405020304" pitchFamily="18" charset="0"/>
                <a:ea typeface="+mn-ea"/>
                <a:cs typeface="Times New Roman" panose="02020603050405020304" pitchFamily="18" charset="0"/>
              </a:defRPr>
            </a:lvl1pPr>
          </a:lstStyle>
          <a:p>
            <a:pPr>
              <a:defRPr/>
            </a:pPr>
            <a:fld id="{0C913308-F349-4B6D-A68A-DD1791B4A57B}" type="slidenum">
              <a:rPr lang="zh-CN" altLang="en-US" smtClean="0">
                <a:solidFill>
                  <a:prstClr val="black">
                    <a:tint val="75000"/>
                  </a:prstClr>
                </a:solidFill>
              </a:rPr>
              <a:pPr>
                <a:defRPr/>
              </a:pPr>
              <a:t>‹#›</a:t>
            </a:fld>
            <a:endParaRPr lang="en-US" dirty="0"/>
          </a:p>
        </p:txBody>
      </p:sp>
    </p:spTree>
    <p:extLst>
      <p:ext uri="{BB962C8B-B14F-4D97-AF65-F5344CB8AC3E}">
        <p14:creationId xmlns:p14="http://schemas.microsoft.com/office/powerpoint/2010/main" val="1020498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zh-CN" altLang="en-US"/>
              <a:t>集成光电子学概论</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1429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zh-CN" altLang="en-US"/>
              <a:t>集成光电子学概论</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5848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zh-CN" altLang="en-US"/>
              <a:t>集成光电子学概论</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860266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r>
              <a:rPr lang="zh-CN" altLang="en-US"/>
              <a:t>集成光电子学概论</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30323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集成光电子学概论</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3281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r>
              <a:rPr lang="zh-CN" altLang="en-US"/>
              <a:t>集成光电子学概论</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86087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zh-CN" altLang="en-US"/>
              <a:t>集成光电子学概论</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47201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zh-CN" altLang="en-US"/>
              <a:t>集成光电子学概论</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13737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zh-CN" altLang="en-US" dirty="0"/>
              <a:t>集成光电子学概论</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14327282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7.bin"/><Relationship Id="rId1" Type="http://schemas.openxmlformats.org/officeDocument/2006/relationships/slideLayout" Target="../slideLayouts/slideLayout12.x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9.bin"/><Relationship Id="rId1" Type="http://schemas.openxmlformats.org/officeDocument/2006/relationships/slideLayout" Target="../slideLayouts/slideLayout12.xml"/><Relationship Id="rId6" Type="http://schemas.openxmlformats.org/officeDocument/2006/relationships/oleObject" Target="../embeddings/oleObject11.bin"/><Relationship Id="rId5" Type="http://schemas.openxmlformats.org/officeDocument/2006/relationships/image" Target="../media/image17.w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12.bin"/><Relationship Id="rId1" Type="http://schemas.openxmlformats.org/officeDocument/2006/relationships/slideLayout" Target="../slideLayouts/slideLayout12.xml"/><Relationship Id="rId6" Type="http://schemas.openxmlformats.org/officeDocument/2006/relationships/oleObject" Target="../embeddings/oleObject14.bin"/><Relationship Id="rId5" Type="http://schemas.openxmlformats.org/officeDocument/2006/relationships/image" Target="../media/image21.wmf"/><Relationship Id="rId4" Type="http://schemas.openxmlformats.org/officeDocument/2006/relationships/oleObject" Target="../embeddings/oleObject13.bin"/></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wmf"/><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oleObject" Target="../embeddings/oleObject16.bin"/><Relationship Id="rId5" Type="http://schemas.openxmlformats.org/officeDocument/2006/relationships/image" Target="../media/image26.w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oleObject" Target="../embeddings/oleObject17.bin"/><Relationship Id="rId1" Type="http://schemas.openxmlformats.org/officeDocument/2006/relationships/slideLayout" Target="../slideLayouts/slideLayout12.x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0.wmf"/><Relationship Id="rId4"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21.bin"/><Relationship Id="rId1" Type="http://schemas.openxmlformats.org/officeDocument/2006/relationships/slideLayout" Target="../slideLayouts/slideLayout12.xml"/><Relationship Id="rId5" Type="http://schemas.openxmlformats.org/officeDocument/2006/relationships/image" Target="../media/image44.w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image" Target="../media/image45.wmf"/><Relationship Id="rId7" Type="http://schemas.openxmlformats.org/officeDocument/2006/relationships/image" Target="../media/image47.wmf"/><Relationship Id="rId2" Type="http://schemas.openxmlformats.org/officeDocument/2006/relationships/oleObject" Target="../embeddings/oleObject23.bin"/><Relationship Id="rId1" Type="http://schemas.openxmlformats.org/officeDocument/2006/relationships/slideLayout" Target="../slideLayouts/slideLayout12.xml"/><Relationship Id="rId6" Type="http://schemas.openxmlformats.org/officeDocument/2006/relationships/oleObject" Target="../embeddings/oleObject25.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48.wmf"/></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oleObject" Target="../embeddings/oleObject29.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31.bin"/></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32.bin"/><Relationship Id="rId1" Type="http://schemas.openxmlformats.org/officeDocument/2006/relationships/slideLayout" Target="../slideLayouts/slideLayout12.xml"/><Relationship Id="rId5" Type="http://schemas.openxmlformats.org/officeDocument/2006/relationships/image" Target="../media/image63.wmf"/><Relationship Id="rId4"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34.bin"/><Relationship Id="rId1" Type="http://schemas.openxmlformats.org/officeDocument/2006/relationships/slideLayout" Target="../slideLayouts/slideLayout12.xml"/><Relationship Id="rId5" Type="http://schemas.openxmlformats.org/officeDocument/2006/relationships/image" Target="../media/image65.wmf"/><Relationship Id="rId4" Type="http://schemas.openxmlformats.org/officeDocument/2006/relationships/oleObject" Target="../embeddings/oleObject35.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68.emf"/><Relationship Id="rId12" Type="http://schemas.openxmlformats.org/officeDocument/2006/relationships/oleObject" Target="../embeddings/oleObject41.bin"/><Relationship Id="rId2" Type="http://schemas.openxmlformats.org/officeDocument/2006/relationships/oleObject" Target="../embeddings/oleObject36.bin"/><Relationship Id="rId1" Type="http://schemas.openxmlformats.org/officeDocument/2006/relationships/slideLayout" Target="../slideLayouts/slideLayout13.xml"/><Relationship Id="rId6" Type="http://schemas.openxmlformats.org/officeDocument/2006/relationships/oleObject" Target="../embeddings/oleObject38.bin"/><Relationship Id="rId11" Type="http://schemas.openxmlformats.org/officeDocument/2006/relationships/image" Target="../media/image70.emf"/><Relationship Id="rId5" Type="http://schemas.openxmlformats.org/officeDocument/2006/relationships/image" Target="../media/image67.e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69.e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4.w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13.xml"/><Relationship Id="rId6" Type="http://schemas.openxmlformats.org/officeDocument/2006/relationships/oleObject" Target="../embeddings/oleObject44.bin"/><Relationship Id="rId11" Type="http://schemas.openxmlformats.org/officeDocument/2006/relationships/image" Target="../media/image76.emf"/><Relationship Id="rId5" Type="http://schemas.openxmlformats.org/officeDocument/2006/relationships/image" Target="../media/image73.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75.emf"/></Relationships>
</file>

<file path=ppt/slides/_rels/slide4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12.xml"/><Relationship Id="rId5" Type="http://schemas.openxmlformats.org/officeDocument/2006/relationships/image" Target="../media/image5.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image" Target="../media/image81.png"/><Relationship Id="rId1" Type="http://schemas.openxmlformats.org/officeDocument/2006/relationships/slideLayout" Target="../slideLayouts/slideLayout12.xml"/><Relationship Id="rId4" Type="http://schemas.openxmlformats.org/officeDocument/2006/relationships/image" Target="../media/image8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image" Target="../media/image85.wmf"/><Relationship Id="rId5" Type="http://schemas.openxmlformats.org/officeDocument/2006/relationships/oleObject" Target="../embeddings/oleObject50.bin"/><Relationship Id="rId4" Type="http://schemas.openxmlformats.org/officeDocument/2006/relationships/image" Target="../media/image84.wmf"/></Relationships>
</file>

<file path=ppt/slides/_rels/slide53.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51.bin"/><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52.bin"/><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53.bin"/><Relationship Id="rId1" Type="http://schemas.openxmlformats.org/officeDocument/2006/relationships/slideLayout" Target="../slideLayouts/slideLayout12.xml"/><Relationship Id="rId6" Type="http://schemas.openxmlformats.org/officeDocument/2006/relationships/oleObject" Target="../embeddings/oleObject55.bin"/><Relationship Id="rId5" Type="http://schemas.openxmlformats.org/officeDocument/2006/relationships/image" Target="../media/image98.wmf"/><Relationship Id="rId4" Type="http://schemas.openxmlformats.org/officeDocument/2006/relationships/oleObject" Target="../embeddings/oleObject54.bin"/></Relationships>
</file>

<file path=ppt/slides/_rels/slide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6.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61.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118.wmf"/><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5.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59.bin"/><Relationship Id="rId14" Type="http://schemas.openxmlformats.org/officeDocument/2006/relationships/image" Target="../media/image119.wmf"/></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5.png"/><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20.wmf"/><Relationship Id="rId4" Type="http://schemas.openxmlformats.org/officeDocument/2006/relationships/oleObject" Target="../embeddings/oleObject62.bin"/></Relationships>
</file>

<file path=ppt/slides/_rels/slide69.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slideLayout" Target="../slideLayouts/slideLayout12.x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 Id="rId4" Type="http://schemas.openxmlformats.org/officeDocument/2006/relationships/image" Target="../media/image144.png"/></Relationships>
</file>

<file path=ppt/slides/_rels/slide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oleObject" Target="../embeddings/oleObject63.bin"/><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2.xml"/><Relationship Id="rId5" Type="http://schemas.openxmlformats.org/officeDocument/2006/relationships/image" Target="../media/image12.wmf"/><Relationship Id="rId4"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143.wmf"/><Relationship Id="rId7" Type="http://schemas.openxmlformats.org/officeDocument/2006/relationships/image" Target="../media/image145.wmf"/><Relationship Id="rId2" Type="http://schemas.openxmlformats.org/officeDocument/2006/relationships/oleObject" Target="../embeddings/oleObject64.bin"/><Relationship Id="rId1" Type="http://schemas.openxmlformats.org/officeDocument/2006/relationships/slideLayout" Target="../slideLayouts/slideLayout12.xml"/><Relationship Id="rId6" Type="http://schemas.openxmlformats.org/officeDocument/2006/relationships/oleObject" Target="../embeddings/oleObject66.bin"/><Relationship Id="rId11" Type="http://schemas.openxmlformats.org/officeDocument/2006/relationships/image" Target="../media/image147.wmf"/><Relationship Id="rId5" Type="http://schemas.openxmlformats.org/officeDocument/2006/relationships/image" Target="../media/image144.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146.wmf"/></Relationships>
</file>

<file path=ppt/slides/_rels/slide91.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oleObject" Target="../embeddings/oleObject69.bin"/><Relationship Id="rId1" Type="http://schemas.openxmlformats.org/officeDocument/2006/relationships/slideLayout" Target="../slideLayouts/slideLayout12.xml"/><Relationship Id="rId5" Type="http://schemas.openxmlformats.org/officeDocument/2006/relationships/image" Target="../media/image148.emf"/><Relationship Id="rId4" Type="http://schemas.openxmlformats.org/officeDocument/2006/relationships/oleObject" Target="../embeddings/oleObject70.bin"/></Relationships>
</file>

<file path=ppt/slides/_rels/slide92.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oleObject" Target="../embeddings/oleObject71.bin"/><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150.wmf"/><Relationship Id="rId4" Type="http://schemas.openxmlformats.org/officeDocument/2006/relationships/oleObject" Target="../embeddings/oleObject72.bin"/></Relationships>
</file>

<file path=ppt/slides/_rels/slide93.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73.bin"/><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2286000"/>
            <a:ext cx="7772400" cy="1143000"/>
          </a:xfrm>
        </p:spPr>
        <p:txBody>
          <a:bodyPr/>
          <a:lstStyle/>
          <a:p>
            <a:r>
              <a:rPr lang="zh-CN" altLang="en-US" b="1" dirty="0">
                <a:latin typeface="Times New Roman" panose="02020603050405020304" pitchFamily="18" charset="0"/>
                <a:ea typeface="+mn-ea"/>
                <a:cs typeface="Times New Roman" panose="02020603050405020304" pitchFamily="18" charset="0"/>
              </a:rPr>
              <a:t>第六讲	</a:t>
            </a:r>
            <a:r>
              <a:rPr lang="zh-CN" altLang="en-US" b="1" dirty="0">
                <a:latin typeface="Times New Roman" panose="02020603050405020304" pitchFamily="18" charset="0"/>
                <a:cs typeface="Times New Roman" panose="02020603050405020304" pitchFamily="18" charset="0"/>
              </a:rPr>
              <a:t>半导体光探测器</a:t>
            </a:r>
            <a:endParaRPr lang="zh-CN" altLang="en-US" b="1" dirty="0">
              <a:solidFill>
                <a:schemeClr val="tx1"/>
              </a:solidFill>
              <a:latin typeface="Times New Roman" panose="02020603050405020304" pitchFamily="18" charset="0"/>
              <a:ea typeface="+mn-ea"/>
              <a:cs typeface="Times New Roman" panose="02020603050405020304" pitchFamily="18" charset="0"/>
            </a:endParaRPr>
          </a:p>
        </p:txBody>
      </p:sp>
      <p:sp>
        <p:nvSpPr>
          <p:cNvPr id="7171" name="Rectangle 3"/>
          <p:cNvSpPr>
            <a:spLocks noGrp="1" noChangeArrowheads="1"/>
          </p:cNvSpPr>
          <p:nvPr>
            <p:ph type="subTitle" idx="1"/>
          </p:nvPr>
        </p:nvSpPr>
        <p:spPr/>
        <p:txBody>
          <a:bodyPr>
            <a:normAutofit/>
          </a:bodyPr>
          <a:lstStyle/>
          <a:p>
            <a:r>
              <a:rPr lang="zh-CN" altLang="en-US" sz="2800" dirty="0">
                <a:latin typeface="Times New Roman" panose="02020603050405020304" pitchFamily="18" charset="0"/>
                <a:ea typeface="+mn-ea"/>
                <a:cs typeface="Times New Roman" panose="02020603050405020304" pitchFamily="18" charset="0"/>
              </a:rPr>
              <a:t>集成光电子学国家重点实验室</a:t>
            </a:r>
          </a:p>
        </p:txBody>
      </p:sp>
    </p:spTree>
    <p:extLst>
      <p:ext uri="{BB962C8B-B14F-4D97-AF65-F5344CB8AC3E}">
        <p14:creationId xmlns:p14="http://schemas.microsoft.com/office/powerpoint/2010/main" val="104279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光子流量随穿入深度的变化</a:t>
            </a:r>
          </a:p>
        </p:txBody>
      </p:sp>
      <p:sp>
        <p:nvSpPr>
          <p:cNvPr id="10" name="页脚占位符 9">
            <a:extLst>
              <a:ext uri="{FF2B5EF4-FFF2-40B4-BE49-F238E27FC236}">
                <a16:creationId xmlns:a16="http://schemas.microsoft.com/office/drawing/2014/main" id="{8F4A352B-A72E-4115-AF80-A4C8B97364E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1" name="灯片编号占位符 10">
            <a:extLst>
              <a:ext uri="{FF2B5EF4-FFF2-40B4-BE49-F238E27FC236}">
                <a16:creationId xmlns:a16="http://schemas.microsoft.com/office/drawing/2014/main" id="{CD8DD5BD-95E7-4121-AE18-E2C98F92C2C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10</a:t>
            </a:fld>
            <a:endParaRPr lang="en-US" dirty="0"/>
          </a:p>
        </p:txBody>
      </p:sp>
      <p:pic>
        <p:nvPicPr>
          <p:cNvPr id="6" name="Picture 4" descr="1103"/>
          <p:cNvPicPr>
            <a:picLocks noChangeAspect="1" noChangeArrowheads="1"/>
          </p:cNvPicPr>
          <p:nvPr/>
        </p:nvPicPr>
        <p:blipFill>
          <a:blip r:embed="rId2" cstate="print">
            <a:lum bright="-10000" contrast="26000"/>
          </a:blip>
          <a:srcRect/>
          <a:stretch>
            <a:fillRect/>
          </a:stretch>
        </p:blipFill>
        <p:spPr bwMode="auto">
          <a:xfrm>
            <a:off x="381000" y="1856799"/>
            <a:ext cx="4914854" cy="4038600"/>
          </a:xfrm>
          <a:prstGeom prst="rect">
            <a:avLst/>
          </a:prstGeom>
          <a:noFill/>
          <a:ln w="9525">
            <a:noFill/>
            <a:miter lim="800000"/>
            <a:headEnd/>
            <a:tailEnd/>
          </a:ln>
        </p:spPr>
      </p:pic>
      <p:sp>
        <p:nvSpPr>
          <p:cNvPr id="7" name="TextBox 6"/>
          <p:cNvSpPr txBox="1"/>
          <p:nvPr/>
        </p:nvSpPr>
        <p:spPr>
          <a:xfrm>
            <a:off x="5410200" y="3648630"/>
            <a:ext cx="3048000" cy="2246769"/>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2000" dirty="0"/>
              <a:t>光子流量，对应于光强的大小，随着穿透深度而指数递减</a:t>
            </a:r>
            <a:endParaRPr lang="en-US" altLang="zh-CN" sz="2000" dirty="0"/>
          </a:p>
          <a:p>
            <a:pPr marL="285750" indent="-285750" algn="just">
              <a:buFont typeface="Arial" panose="020B0604020202020204" pitchFamily="34" charset="0"/>
              <a:buChar char="•"/>
            </a:pPr>
            <a:r>
              <a:rPr lang="zh-CN" altLang="en-US" sz="2000" dirty="0"/>
              <a:t>因此，随着穿透深度的增加，单位时间产生电子</a:t>
            </a:r>
            <a:r>
              <a:rPr lang="en-US" altLang="zh-CN" sz="2000" dirty="0"/>
              <a:t>-</a:t>
            </a:r>
            <a:r>
              <a:rPr lang="zh-CN" altLang="en-US" sz="2000" dirty="0"/>
              <a:t>空穴对的数目也指数递减</a:t>
            </a:r>
          </a:p>
        </p:txBody>
      </p:sp>
      <p:sp>
        <p:nvSpPr>
          <p:cNvPr id="8" name="矩形 7"/>
          <p:cNvSpPr/>
          <p:nvPr/>
        </p:nvSpPr>
        <p:spPr>
          <a:xfrm>
            <a:off x="5410200" y="1981200"/>
            <a:ext cx="3048000" cy="1015663"/>
          </a:xfrm>
          <a:prstGeom prst="rect">
            <a:avLst/>
          </a:prstGeom>
        </p:spPr>
        <p:txBody>
          <a:bodyPr wrap="square">
            <a:spAutoFit/>
          </a:bodyPr>
          <a:lstStyle/>
          <a:p>
            <a:pPr marL="285750" indent="-285750" algn="just">
              <a:buFont typeface="Arial" panose="020B0604020202020204" pitchFamily="34" charset="0"/>
              <a:buChar char="•"/>
            </a:pPr>
            <a:r>
              <a:rPr lang="zh-CN" altLang="en-US" sz="2000" dirty="0"/>
              <a:t>半导体的表面对光有反射作用，从而造成一部分损耗</a:t>
            </a:r>
            <a:endParaRPr lang="en-US" altLang="zh-C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Example</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normAutofit/>
          </a:bodyPr>
          <a:lstStyle/>
          <a:p>
            <a:pPr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a:t>
            </a:r>
            <a:r>
              <a:rPr lang="en-US" altLang="zh-CN"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0.53</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a:t>
            </a:r>
            <a:r>
              <a:rPr lang="en-US" altLang="zh-CN"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0.47</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材料对</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1550nm</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的光吸收系数为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0.7um</a:t>
            </a:r>
            <a:r>
              <a:rPr lang="en-US" altLang="zh-CN"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p>
          <a:p>
            <a:pPr algn="just"/>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该材料对</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1550nm</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光的吸收长度，即光强下降至</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时所经过的距离</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3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若要达到</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95%</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光吸收效率，则</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a:t>
            </a:r>
            <a:r>
              <a:rPr lang="en-US" altLang="zh-CN"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0.53</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a:t>
            </a:r>
            <a:r>
              <a:rPr lang="en-US" altLang="zh-CN"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0.47</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的厚度至少需要</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E9FAB696-4E44-472E-8F24-DED8614BA345}"/>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9DFE45EC-22E7-4C51-8614-F09482D4F12E}"/>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11</a:t>
            </a:fld>
            <a:endParaRPr lang="en-US" dirty="0"/>
          </a:p>
        </p:txBody>
      </p:sp>
      <p:graphicFrame>
        <p:nvGraphicFramePr>
          <p:cNvPr id="25602" name="Object 2"/>
          <p:cNvGraphicFramePr>
            <a:graphicFrameLocks noChangeAspect="1"/>
          </p:cNvGraphicFramePr>
          <p:nvPr>
            <p:extLst>
              <p:ext uri="{D42A27DB-BD31-4B8C-83A1-F6EECF244321}">
                <p14:modId xmlns:p14="http://schemas.microsoft.com/office/powerpoint/2010/main" val="3818123617"/>
              </p:ext>
            </p:extLst>
          </p:nvPr>
        </p:nvGraphicFramePr>
        <p:xfrm>
          <a:off x="3612750" y="3454768"/>
          <a:ext cx="1918498" cy="812432"/>
        </p:xfrm>
        <a:graphic>
          <a:graphicData uri="http://schemas.openxmlformats.org/presentationml/2006/ole">
            <mc:AlternateContent xmlns:mc="http://schemas.openxmlformats.org/markup-compatibility/2006">
              <mc:Choice xmlns:v="urn:schemas-microsoft-com:vml" Requires="v">
                <p:oleObj name="Equation" r:id="rId2" imgW="926698" imgH="393529" progId="Equation.3">
                  <p:embed/>
                </p:oleObj>
              </mc:Choice>
              <mc:Fallback>
                <p:oleObj name="Equation" r:id="rId2" imgW="926698" imgH="393529" progId="Equation.3">
                  <p:embed/>
                  <p:pic>
                    <p:nvPicPr>
                      <p:cNvPr id="0" name="Picture 2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2750" y="3454768"/>
                        <a:ext cx="1918498" cy="812432"/>
                      </a:xfrm>
                      <a:prstGeom prst="rect">
                        <a:avLst/>
                      </a:prstGeom>
                      <a:noFill/>
                    </p:spPr>
                  </p:pic>
                </p:oleObj>
              </mc:Fallback>
            </mc:AlternateContent>
          </a:graphicData>
        </a:graphic>
      </p:graphicFrame>
      <p:graphicFrame>
        <p:nvGraphicFramePr>
          <p:cNvPr id="25603" name="Object 3"/>
          <p:cNvGraphicFramePr>
            <a:graphicFrameLocks noChangeAspect="1"/>
          </p:cNvGraphicFramePr>
          <p:nvPr>
            <p:extLst>
              <p:ext uri="{D42A27DB-BD31-4B8C-83A1-F6EECF244321}">
                <p14:modId xmlns:p14="http://schemas.microsoft.com/office/powerpoint/2010/main" val="476694966"/>
              </p:ext>
            </p:extLst>
          </p:nvPr>
        </p:nvGraphicFramePr>
        <p:xfrm>
          <a:off x="2910678" y="5293310"/>
          <a:ext cx="3322641" cy="802690"/>
        </p:xfrm>
        <a:graphic>
          <a:graphicData uri="http://schemas.openxmlformats.org/presentationml/2006/ole">
            <mc:AlternateContent xmlns:mc="http://schemas.openxmlformats.org/markup-compatibility/2006">
              <mc:Choice xmlns:v="urn:schemas-microsoft-com:vml" Requires="v">
                <p:oleObj name="Equation" r:id="rId4" imgW="1625600" imgH="393700" progId="Equation.3">
                  <p:embed/>
                </p:oleObj>
              </mc:Choice>
              <mc:Fallback>
                <p:oleObj name="Equation" r:id="rId4" imgW="1625600" imgH="393700" progId="Equation.3">
                  <p:embed/>
                  <p:pic>
                    <p:nvPicPr>
                      <p:cNvPr id="0" name="Picture 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0678" y="5293310"/>
                        <a:ext cx="3322641" cy="802690"/>
                      </a:xfrm>
                      <a:prstGeom prst="rect">
                        <a:avLst/>
                      </a:prstGeom>
                      <a:noFill/>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量子吸收效率和响应度</a:t>
            </a:r>
          </a:p>
        </p:txBody>
      </p:sp>
      <p:sp>
        <p:nvSpPr>
          <p:cNvPr id="3" name="内容占位符 2"/>
          <p:cNvSpPr>
            <a:spLocks noGrp="1"/>
          </p:cNvSpPr>
          <p:nvPr>
            <p:ph sz="quarter" idx="1"/>
          </p:nvPr>
        </p:nvSpPr>
        <p:spPr/>
        <p:txBody>
          <a:bodyPr/>
          <a:lstStyle/>
          <a:p>
            <a:pPr algn="just"/>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外量子吸收效率，即每秒钟贡献光生电流的电子空穴对数目与每秒钟输入到该探测器表面的光子</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数目之</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比</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探测器的响应度，即单位入射功率的光所产生的光电流的大小：</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6440E290-A466-4DCA-9393-FC9142E3044B}"/>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DDB5AB04-0CD9-4DEB-BCD4-45A2CA76BD37}"/>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12</a:t>
            </a:fld>
            <a:endParaRPr lang="en-US" dirty="0"/>
          </a:p>
        </p:txBody>
      </p:sp>
      <p:graphicFrame>
        <p:nvGraphicFramePr>
          <p:cNvPr id="28675" name="Object 3"/>
          <p:cNvGraphicFramePr>
            <a:graphicFrameLocks noChangeAspect="1"/>
          </p:cNvGraphicFramePr>
          <p:nvPr>
            <p:extLst>
              <p:ext uri="{D42A27DB-BD31-4B8C-83A1-F6EECF244321}">
                <p14:modId xmlns:p14="http://schemas.microsoft.com/office/powerpoint/2010/main" val="3358677648"/>
              </p:ext>
            </p:extLst>
          </p:nvPr>
        </p:nvGraphicFramePr>
        <p:xfrm>
          <a:off x="3933093" y="3581400"/>
          <a:ext cx="1277807" cy="807037"/>
        </p:xfrm>
        <a:graphic>
          <a:graphicData uri="http://schemas.openxmlformats.org/presentationml/2006/ole">
            <mc:AlternateContent xmlns:mc="http://schemas.openxmlformats.org/markup-compatibility/2006">
              <mc:Choice xmlns:v="urn:schemas-microsoft-com:vml" Requires="v">
                <p:oleObj name="Equation" r:id="rId2" imgW="723586" imgH="457002" progId="Equation.3">
                  <p:embed/>
                </p:oleObj>
              </mc:Choice>
              <mc:Fallback>
                <p:oleObj name="Equation" r:id="rId2" imgW="723586" imgH="457002" progId="Equation.3">
                  <p:embed/>
                  <p:pic>
                    <p:nvPicPr>
                      <p:cNvPr id="0" name="Picture 3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093" y="3581400"/>
                        <a:ext cx="1277807" cy="807037"/>
                      </a:xfrm>
                      <a:prstGeom prst="rect">
                        <a:avLst/>
                      </a:prstGeom>
                      <a:noFill/>
                      <a:ln>
                        <a:noFill/>
                      </a:ln>
                      <a:effectLst/>
                    </p:spPr>
                  </p:pic>
                </p:oleObj>
              </mc:Fallback>
            </mc:AlternateContent>
          </a:graphicData>
        </a:graphic>
      </p:graphicFrame>
      <p:graphicFrame>
        <p:nvGraphicFramePr>
          <p:cNvPr id="28676" name="Object 4"/>
          <p:cNvGraphicFramePr>
            <a:graphicFrameLocks noChangeAspect="1"/>
          </p:cNvGraphicFramePr>
          <p:nvPr>
            <p:extLst>
              <p:ext uri="{D42A27DB-BD31-4B8C-83A1-F6EECF244321}">
                <p14:modId xmlns:p14="http://schemas.microsoft.com/office/powerpoint/2010/main" val="3642317499"/>
              </p:ext>
            </p:extLst>
          </p:nvPr>
        </p:nvGraphicFramePr>
        <p:xfrm>
          <a:off x="2914650" y="5257800"/>
          <a:ext cx="3314700" cy="765175"/>
        </p:xfrm>
        <a:graphic>
          <a:graphicData uri="http://schemas.openxmlformats.org/presentationml/2006/ole">
            <mc:AlternateContent xmlns:mc="http://schemas.openxmlformats.org/markup-compatibility/2006">
              <mc:Choice xmlns:v="urn:schemas-microsoft-com:vml" Requires="v">
                <p:oleObj name="Equation" r:id="rId4" imgW="1981080" imgH="457200" progId="Equation.DSMT4">
                  <p:embed/>
                </p:oleObj>
              </mc:Choice>
              <mc:Fallback>
                <p:oleObj name="Equation" r:id="rId4" imgW="1981080" imgH="457200" progId="Equation.DSMT4">
                  <p:embed/>
                  <p:pic>
                    <p:nvPicPr>
                      <p:cNvPr id="0" name="Picture 379"/>
                      <p:cNvPicPr>
                        <a:picLocks noChangeAspect="1" noChangeArrowheads="1"/>
                      </p:cNvPicPr>
                      <p:nvPr/>
                    </p:nvPicPr>
                    <p:blipFill>
                      <a:blip r:embed="rId5"/>
                      <a:srcRect/>
                      <a:stretch>
                        <a:fillRect/>
                      </a:stretch>
                    </p:blipFill>
                    <p:spPr bwMode="auto">
                      <a:xfrm>
                        <a:off x="2914650" y="5257800"/>
                        <a:ext cx="3314700" cy="765175"/>
                      </a:xfrm>
                      <a:prstGeom prst="rect">
                        <a:avLst/>
                      </a:prstGeom>
                      <a:noFill/>
                      <a:ln>
                        <a:noFill/>
                      </a:ln>
                      <a:effectLst/>
                    </p:spPr>
                  </p:pic>
                </p:oleObj>
              </mc:Fallback>
            </mc:AlternateContent>
          </a:graphicData>
        </a:graphic>
      </p:graphicFrame>
      <p:graphicFrame>
        <p:nvGraphicFramePr>
          <p:cNvPr id="29052" name="Object 380"/>
          <p:cNvGraphicFramePr>
            <a:graphicFrameLocks noChangeAspect="1"/>
          </p:cNvGraphicFramePr>
          <p:nvPr>
            <p:extLst>
              <p:ext uri="{D42A27DB-BD31-4B8C-83A1-F6EECF244321}">
                <p14:modId xmlns:p14="http://schemas.microsoft.com/office/powerpoint/2010/main" val="888869815"/>
              </p:ext>
            </p:extLst>
          </p:nvPr>
        </p:nvGraphicFramePr>
        <p:xfrm>
          <a:off x="1641995" y="2819400"/>
          <a:ext cx="5860009" cy="807036"/>
        </p:xfrm>
        <a:graphic>
          <a:graphicData uri="http://schemas.openxmlformats.org/presentationml/2006/ole">
            <mc:AlternateContent xmlns:mc="http://schemas.openxmlformats.org/markup-compatibility/2006">
              <mc:Choice xmlns:v="urn:schemas-microsoft-com:vml" Requires="v">
                <p:oleObj name="Equation" r:id="rId6" imgW="3111480" imgH="431640" progId="Equation.3">
                  <p:embed/>
                </p:oleObj>
              </mc:Choice>
              <mc:Fallback>
                <p:oleObj name="Equation" r:id="rId6" imgW="3111480" imgH="431640" progId="Equation.3">
                  <p:embed/>
                  <p:pic>
                    <p:nvPicPr>
                      <p:cNvPr id="0" name="Picture 3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1995" y="2819400"/>
                        <a:ext cx="5860009" cy="807036"/>
                      </a:xfrm>
                      <a:prstGeom prst="rect">
                        <a:avLst/>
                      </a:prstGeom>
                      <a:noFill/>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响应度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波长</a:t>
            </a:r>
          </a:p>
        </p:txBody>
      </p:sp>
      <p:sp>
        <p:nvSpPr>
          <p:cNvPr id="3" name="内容占位符 2"/>
          <p:cNvSpPr>
            <a:spLocks noGrp="1"/>
          </p:cNvSpPr>
          <p:nvPr>
            <p:ph sz="quarter" idx="1"/>
          </p:nvPr>
        </p:nvSpPr>
        <p:spPr/>
        <p:txBody>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虚线为不同量子效率下的理想响应度</a:t>
            </a:r>
          </a:p>
        </p:txBody>
      </p:sp>
      <p:sp>
        <p:nvSpPr>
          <p:cNvPr id="8" name="页脚占位符 7">
            <a:extLst>
              <a:ext uri="{FF2B5EF4-FFF2-40B4-BE49-F238E27FC236}">
                <a16:creationId xmlns:a16="http://schemas.microsoft.com/office/drawing/2014/main" id="{3630D639-2B56-44A4-A5A2-109B4851C02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D73AAD0C-E718-4E6A-BB3A-B0383D00DC0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13</a:t>
            </a:fld>
            <a:endParaRPr lang="en-US" dirty="0"/>
          </a:p>
        </p:txBody>
      </p:sp>
      <p:pic>
        <p:nvPicPr>
          <p:cNvPr id="47106" name="Picture 2"/>
          <p:cNvPicPr>
            <a:picLocks noChangeAspect="1" noChangeArrowheads="1"/>
          </p:cNvPicPr>
          <p:nvPr/>
        </p:nvPicPr>
        <p:blipFill>
          <a:blip r:embed="rId2" cstate="print"/>
          <a:srcRect/>
          <a:stretch>
            <a:fillRect/>
          </a:stretch>
        </p:blipFill>
        <p:spPr bwMode="auto">
          <a:xfrm rot="5400000">
            <a:off x="2598506" y="1619192"/>
            <a:ext cx="3946988" cy="512820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探测器的电流</a:t>
            </a:r>
          </a:p>
        </p:txBody>
      </p:sp>
      <p:sp>
        <p:nvSpPr>
          <p:cNvPr id="3" name="内容占位符 2"/>
          <p:cNvSpPr>
            <a:spLocks noGrp="1"/>
          </p:cNvSpPr>
          <p:nvPr>
            <p:ph sz="quarter" idx="1"/>
          </p:nvPr>
        </p:nvSpPr>
        <p:spPr/>
        <p:txBody>
          <a:bodyPr/>
          <a:lstStyle/>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半导体探测器的电流，取决于半导体中载流子的浓度</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载流子的浓度包含本征载流子的浓度及光生载流子的浓度</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光生载流子贡献的电流为光电流</a:t>
            </a:r>
            <a:r>
              <a:rPr lang="en-US" altLang="zh-CN" sz="24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ph</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；而本征载流子贡献的电流为暗电流</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页脚占位符 13">
            <a:extLst>
              <a:ext uri="{FF2B5EF4-FFF2-40B4-BE49-F238E27FC236}">
                <a16:creationId xmlns:a16="http://schemas.microsoft.com/office/drawing/2014/main" id="{6D941572-D681-402B-ADC7-9531B7C74628}"/>
              </a:ext>
            </a:extLst>
          </p:cNvPr>
          <p:cNvSpPr>
            <a:spLocks noGrp="1"/>
          </p:cNvSpPr>
          <p:nvPr>
            <p:ph type="ftr" sz="quarter" idx="11"/>
          </p:nvPr>
        </p:nvSpPr>
        <p:spPr>
          <a:xfrm>
            <a:off x="2682081" y="6354807"/>
            <a:ext cx="3779838" cy="365125"/>
          </a:xfrm>
        </p:spPr>
        <p:txBody>
          <a:bodyPr/>
          <a:lstStyle/>
          <a:p>
            <a:pPr>
              <a:defRPr/>
            </a:pPr>
            <a:r>
              <a:rPr lang="zh-CN" altLang="en-US"/>
              <a:t>集成光电子学概论</a:t>
            </a:r>
            <a:endParaRPr lang="en-US" dirty="0"/>
          </a:p>
        </p:txBody>
      </p:sp>
      <p:sp>
        <p:nvSpPr>
          <p:cNvPr id="16" name="灯片编号占位符 15">
            <a:extLst>
              <a:ext uri="{FF2B5EF4-FFF2-40B4-BE49-F238E27FC236}">
                <a16:creationId xmlns:a16="http://schemas.microsoft.com/office/drawing/2014/main" id="{246CCFFD-40CC-48CE-968C-BBE7C07D6AB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14</a:t>
            </a:fld>
            <a:endParaRPr lang="en-US" dirty="0"/>
          </a:p>
        </p:txBody>
      </p:sp>
      <p:graphicFrame>
        <p:nvGraphicFramePr>
          <p:cNvPr id="46082" name="Object 2"/>
          <p:cNvGraphicFramePr>
            <a:graphicFrameLocks noChangeAspect="1"/>
          </p:cNvGraphicFramePr>
          <p:nvPr>
            <p:extLst>
              <p:ext uri="{D42A27DB-BD31-4B8C-83A1-F6EECF244321}">
                <p14:modId xmlns:p14="http://schemas.microsoft.com/office/powerpoint/2010/main" val="2833040138"/>
              </p:ext>
            </p:extLst>
          </p:nvPr>
        </p:nvGraphicFramePr>
        <p:xfrm>
          <a:off x="3048000" y="2194693"/>
          <a:ext cx="3048000" cy="946320"/>
        </p:xfrm>
        <a:graphic>
          <a:graphicData uri="http://schemas.openxmlformats.org/presentationml/2006/ole">
            <mc:AlternateContent xmlns:mc="http://schemas.openxmlformats.org/markup-compatibility/2006">
              <mc:Choice xmlns:v="urn:schemas-microsoft-com:vml" Requires="v">
                <p:oleObj name="Equation" r:id="rId2" imgW="1548728" imgH="482391" progId="Equation.3">
                  <p:embed/>
                </p:oleObj>
              </mc:Choice>
              <mc:Fallback>
                <p:oleObj name="Equation" r:id="rId2" imgW="1548728" imgH="482391" progId="Equation.3">
                  <p:embed/>
                  <p:pic>
                    <p:nvPicPr>
                      <p:cNvPr id="0" name="Picture 2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194693"/>
                        <a:ext cx="3048000" cy="946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
          <p:cNvGraphicFramePr>
            <a:graphicFrameLocks noChangeAspect="1"/>
          </p:cNvGraphicFramePr>
          <p:nvPr>
            <p:extLst>
              <p:ext uri="{D42A27DB-BD31-4B8C-83A1-F6EECF244321}">
                <p14:modId xmlns:p14="http://schemas.microsoft.com/office/powerpoint/2010/main" val="4076733633"/>
              </p:ext>
            </p:extLst>
          </p:nvPr>
        </p:nvGraphicFramePr>
        <p:xfrm>
          <a:off x="5181600" y="4636962"/>
          <a:ext cx="1600200" cy="531702"/>
        </p:xfrm>
        <a:graphic>
          <a:graphicData uri="http://schemas.openxmlformats.org/presentationml/2006/ole">
            <mc:AlternateContent xmlns:mc="http://schemas.openxmlformats.org/markup-compatibility/2006">
              <mc:Choice xmlns:v="urn:schemas-microsoft-com:vml" Requires="v">
                <p:oleObj name="Equation" r:id="rId4" imgW="723586" imgH="241195" progId="Equation.3">
                  <p:embed/>
                </p:oleObj>
              </mc:Choice>
              <mc:Fallback>
                <p:oleObj name="Equation" r:id="rId4" imgW="723586" imgH="241195" progId="Equation.3">
                  <p:embed/>
                  <p:pic>
                    <p:nvPicPr>
                      <p:cNvPr id="0" name="Picture 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636962"/>
                        <a:ext cx="1600200" cy="531702"/>
                      </a:xfrm>
                      <a:prstGeom prst="rect">
                        <a:avLst/>
                      </a:prstGeom>
                      <a:noFill/>
                    </p:spPr>
                  </p:pic>
                </p:oleObj>
              </mc:Fallback>
            </mc:AlternateContent>
          </a:graphicData>
        </a:graphic>
      </p:graphicFrame>
      <p:sp>
        <p:nvSpPr>
          <p:cNvPr id="82" name="TextBox 81"/>
          <p:cNvSpPr txBox="1"/>
          <p:nvPr/>
        </p:nvSpPr>
        <p:spPr>
          <a:xfrm>
            <a:off x="4108226" y="5168664"/>
            <a:ext cx="4197574"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此外，材料缺陷、界面缺陷等也会贡献暗电流。</a:t>
            </a:r>
          </a:p>
        </p:txBody>
      </p:sp>
      <p:graphicFrame>
        <p:nvGraphicFramePr>
          <p:cNvPr id="46334" name="Object 254"/>
          <p:cNvGraphicFramePr>
            <a:graphicFrameLocks noChangeAspect="1"/>
          </p:cNvGraphicFramePr>
          <p:nvPr>
            <p:extLst>
              <p:ext uri="{D42A27DB-BD31-4B8C-83A1-F6EECF244321}">
                <p14:modId xmlns:p14="http://schemas.microsoft.com/office/powerpoint/2010/main" val="1664768806"/>
              </p:ext>
            </p:extLst>
          </p:nvPr>
        </p:nvGraphicFramePr>
        <p:xfrm>
          <a:off x="6490252" y="1842634"/>
          <a:ext cx="2226110" cy="1510166"/>
        </p:xfrm>
        <a:graphic>
          <a:graphicData uri="http://schemas.openxmlformats.org/presentationml/2006/ole">
            <mc:AlternateContent xmlns:mc="http://schemas.openxmlformats.org/markup-compatibility/2006">
              <mc:Choice xmlns:v="urn:schemas-microsoft-com:vml" Requires="v">
                <p:oleObj name="Equation" r:id="rId6" imgW="2463480" imgH="1676160" progId="Equation.3">
                  <p:embed/>
                </p:oleObj>
              </mc:Choice>
              <mc:Fallback>
                <p:oleObj name="Equation" r:id="rId6" imgW="2463480" imgH="1676160" progId="Equation.3">
                  <p:embed/>
                  <p:pic>
                    <p:nvPicPr>
                      <p:cNvPr id="0" name="Picture 2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0252" y="1842634"/>
                        <a:ext cx="2226110" cy="1510166"/>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F758C3CB-30CE-4BCC-8018-0CC8D7AFE4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 y="4850263"/>
            <a:ext cx="3270025" cy="20077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084A40-FD15-4424-B5DA-CD8EC7433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787" y="4211870"/>
            <a:ext cx="3389013" cy="2188930"/>
          </a:xfrm>
          <a:prstGeom prst="rect">
            <a:avLst/>
          </a:prstGeom>
        </p:spPr>
      </p:pic>
      <p:pic>
        <p:nvPicPr>
          <p:cNvPr id="125956" name="Picture 4"/>
          <p:cNvPicPr>
            <a:picLocks noChangeAspect="1" noChangeArrowheads="1"/>
          </p:cNvPicPr>
          <p:nvPr/>
        </p:nvPicPr>
        <p:blipFill>
          <a:blip r:embed="rId3" cstate="print"/>
          <a:srcRect/>
          <a:stretch>
            <a:fillRect/>
          </a:stretch>
        </p:blipFill>
        <p:spPr bwMode="auto">
          <a:xfrm>
            <a:off x="1136947" y="4504912"/>
            <a:ext cx="3090268" cy="2059492"/>
          </a:xfrm>
          <a:prstGeom prst="rect">
            <a:avLst/>
          </a:prstGeom>
          <a:noFill/>
          <a:ln w="9525">
            <a:noFill/>
            <a:miter lim="800000"/>
            <a:headEnd/>
            <a:tailEnd/>
          </a:ln>
        </p:spPr>
      </p:pic>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IV</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特性曲线</a:t>
            </a:r>
          </a:p>
        </p:txBody>
      </p:sp>
      <p:sp>
        <p:nvSpPr>
          <p:cNvPr id="3" name="内容占位符 2"/>
          <p:cNvSpPr>
            <a:spLocks noGrp="1"/>
          </p:cNvSpPr>
          <p:nvPr>
            <p:ph sz="quarter" idx="1"/>
          </p:nvPr>
        </p:nvSpPr>
        <p:spPr/>
        <p:txBody>
          <a:bodyPr>
            <a:norm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当有入射光时，探测器的</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IV</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特性关系：</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其中光电流</a:t>
            </a:r>
            <a:r>
              <a:rPr lang="en-US" altLang="zh-CN" sz="24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与入射光功率</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成正比，系数取决于该材料对该波段光子的吸收能力。 </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40"/>
              </a:spcBef>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在反向偏压下，                   反应了暗电流的大小，其系数</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则取决于材料禁带宽度。一般禁带宽度越小，</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a:t>
            </a:r>
            <a:r>
              <a:rPr lang="en-US" altLang="zh-CN" sz="24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越大。</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页脚占位符 16">
            <a:extLst>
              <a:ext uri="{FF2B5EF4-FFF2-40B4-BE49-F238E27FC236}">
                <a16:creationId xmlns:a16="http://schemas.microsoft.com/office/drawing/2014/main" id="{8709333C-DDB7-4523-A370-1EE3BC8D32A8}"/>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8" name="灯片编号占位符 17">
            <a:extLst>
              <a:ext uri="{FF2B5EF4-FFF2-40B4-BE49-F238E27FC236}">
                <a16:creationId xmlns:a16="http://schemas.microsoft.com/office/drawing/2014/main" id="{3B90AF3B-C393-4B66-8189-9491BBB3D81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15</a:t>
            </a:fld>
            <a:endParaRPr 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2410721661"/>
              </p:ext>
            </p:extLst>
          </p:nvPr>
        </p:nvGraphicFramePr>
        <p:xfrm>
          <a:off x="2130190" y="1828800"/>
          <a:ext cx="4883619" cy="769286"/>
        </p:xfrm>
        <a:graphic>
          <a:graphicData uri="http://schemas.openxmlformats.org/presentationml/2006/ole">
            <mc:AlternateContent xmlns:mc="http://schemas.openxmlformats.org/markup-compatibility/2006">
              <mc:Choice xmlns:v="urn:schemas-microsoft-com:vml" Requires="v">
                <p:oleObj name="Equation" r:id="rId4" imgW="3060360" imgH="482400" progId="Equation.3">
                  <p:embed/>
                </p:oleObj>
              </mc:Choice>
              <mc:Fallback>
                <p:oleObj name="Equation" r:id="rId4" imgW="3060360" imgH="4824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0190" y="1828800"/>
                        <a:ext cx="4883619" cy="769286"/>
                      </a:xfrm>
                      <a:prstGeom prst="rect">
                        <a:avLst/>
                      </a:prstGeom>
                      <a:noFill/>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043657755"/>
              </p:ext>
            </p:extLst>
          </p:nvPr>
        </p:nvGraphicFramePr>
        <p:xfrm>
          <a:off x="3505200" y="3276600"/>
          <a:ext cx="1143000" cy="549798"/>
        </p:xfrm>
        <a:graphic>
          <a:graphicData uri="http://schemas.openxmlformats.org/presentationml/2006/ole">
            <mc:AlternateContent xmlns:mc="http://schemas.openxmlformats.org/markup-compatibility/2006">
              <mc:Choice xmlns:v="urn:schemas-microsoft-com:vml" Requires="v">
                <p:oleObj name="Equation" r:id="rId6" imgW="1002960" imgH="482400" progId="Equation.3">
                  <p:embed/>
                </p:oleObj>
              </mc:Choice>
              <mc:Fallback>
                <p:oleObj name="Equation" r:id="rId6" imgW="1002960" imgH="4824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276600"/>
                        <a:ext cx="1143000" cy="549798"/>
                      </a:xfrm>
                      <a:prstGeom prst="rect">
                        <a:avLst/>
                      </a:prstGeom>
                      <a:noFill/>
                      <a:ln>
                        <a:noFill/>
                      </a:ln>
                      <a:effec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瞬态响应特性和带宽</a:t>
            </a:r>
          </a:p>
        </p:txBody>
      </p:sp>
      <p:sp>
        <p:nvSpPr>
          <p:cNvPr id="3" name="内容占位符 2"/>
          <p:cNvSpPr>
            <a:spLocks noGrp="1"/>
          </p:cNvSpPr>
          <p:nvPr>
            <p:ph sz="quarter" idx="1"/>
          </p:nvPr>
        </p:nvSpPr>
        <p:spPr>
          <a:xfrm>
            <a:off x="838200" y="1153622"/>
            <a:ext cx="7467600" cy="4937760"/>
          </a:xfrm>
        </p:spPr>
        <p:txBody>
          <a:bodyPr>
            <a:norm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探测器的瞬态响应曲线反映了探测器对快速信号的响应速度。</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对于一个入射超短脉冲光信号，探测器的响应时间越短、拖尾越小，说明探测器的响应速度越快。</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响应带宽，主要取决与拖尾时间的大小。</a:t>
            </a:r>
          </a:p>
        </p:txBody>
      </p:sp>
      <p:sp>
        <p:nvSpPr>
          <p:cNvPr id="13" name="页脚占位符 12">
            <a:extLst>
              <a:ext uri="{FF2B5EF4-FFF2-40B4-BE49-F238E27FC236}">
                <a16:creationId xmlns:a16="http://schemas.microsoft.com/office/drawing/2014/main" id="{831730CC-C07D-4A2C-9687-4D9102A89E9D}"/>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4" name="灯片编号占位符 13">
            <a:extLst>
              <a:ext uri="{FF2B5EF4-FFF2-40B4-BE49-F238E27FC236}">
                <a16:creationId xmlns:a16="http://schemas.microsoft.com/office/drawing/2014/main" id="{6A149CA5-B116-47BF-B6AA-723EF3C4F24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16</a:t>
            </a:fld>
            <a:endParaRPr lang="en-US" dirty="0"/>
          </a:p>
        </p:txBody>
      </p:sp>
      <p:grpSp>
        <p:nvGrpSpPr>
          <p:cNvPr id="11" name="组合 10"/>
          <p:cNvGrpSpPr/>
          <p:nvPr/>
        </p:nvGrpSpPr>
        <p:grpSpPr>
          <a:xfrm>
            <a:off x="4572000" y="3195782"/>
            <a:ext cx="3848100" cy="2976418"/>
            <a:chOff x="5638800" y="3854332"/>
            <a:chExt cx="3276600" cy="2622668"/>
          </a:xfrm>
        </p:grpSpPr>
        <p:pic>
          <p:nvPicPr>
            <p:cNvPr id="124929" name="Picture 1"/>
            <p:cNvPicPr>
              <a:picLocks noChangeAspect="1" noChangeArrowheads="1"/>
            </p:cNvPicPr>
            <p:nvPr/>
          </p:nvPicPr>
          <p:blipFill>
            <a:blip r:embed="rId2" cstate="print"/>
            <a:srcRect r="48193"/>
            <a:stretch>
              <a:fillRect/>
            </a:stretch>
          </p:blipFill>
          <p:spPr bwMode="auto">
            <a:xfrm>
              <a:off x="5638800" y="3854332"/>
              <a:ext cx="3276600" cy="2622668"/>
            </a:xfrm>
            <a:prstGeom prst="rect">
              <a:avLst/>
            </a:prstGeom>
            <a:noFill/>
            <a:ln w="9525">
              <a:noFill/>
              <a:miter lim="800000"/>
              <a:headEnd/>
              <a:tailEnd/>
            </a:ln>
          </p:spPr>
        </p:pic>
        <p:sp>
          <p:nvSpPr>
            <p:cNvPr id="7" name="TextBox 6"/>
            <p:cNvSpPr txBox="1"/>
            <p:nvPr/>
          </p:nvSpPr>
          <p:spPr>
            <a:xfrm>
              <a:off x="7696200" y="4800600"/>
              <a:ext cx="893546" cy="334520"/>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UTC-PD</a:t>
              </a:r>
              <a:endParaRPr lang="zh-CN" altLang="en-US" dirty="0">
                <a:solidFill>
                  <a:srgbClr val="FF0000"/>
                </a:solidFill>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1066800" y="3195782"/>
            <a:ext cx="3523088" cy="2895600"/>
            <a:chOff x="1600200" y="3581400"/>
            <a:chExt cx="2971800" cy="2622668"/>
          </a:xfrm>
        </p:grpSpPr>
        <p:pic>
          <p:nvPicPr>
            <p:cNvPr id="8" name="Picture 1"/>
            <p:cNvPicPr>
              <a:picLocks noChangeAspect="1" noChangeArrowheads="1"/>
            </p:cNvPicPr>
            <p:nvPr/>
          </p:nvPicPr>
          <p:blipFill>
            <a:blip r:embed="rId2" cstate="print"/>
            <a:srcRect l="53012"/>
            <a:stretch>
              <a:fillRect/>
            </a:stretch>
          </p:blipFill>
          <p:spPr bwMode="auto">
            <a:xfrm>
              <a:off x="1600200" y="3581400"/>
              <a:ext cx="2971800" cy="2622668"/>
            </a:xfrm>
            <a:prstGeom prst="rect">
              <a:avLst/>
            </a:prstGeom>
            <a:noFill/>
            <a:ln w="9525">
              <a:noFill/>
              <a:miter lim="800000"/>
              <a:headEnd/>
              <a:tailEnd/>
            </a:ln>
          </p:spPr>
        </p:pic>
        <p:sp>
          <p:nvSpPr>
            <p:cNvPr id="9" name="TextBox 8"/>
            <p:cNvSpPr txBox="1"/>
            <p:nvPr/>
          </p:nvSpPr>
          <p:spPr>
            <a:xfrm>
              <a:off x="3445445" y="4527668"/>
              <a:ext cx="783175" cy="334520"/>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PIN-PD</a:t>
              </a:r>
              <a:endParaRPr lang="zh-CN" altLang="en-US" dirty="0">
                <a:solidFill>
                  <a:srgbClr val="FF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探测器的性能</a:t>
            </a:r>
          </a:p>
        </p:txBody>
      </p:sp>
      <p:sp>
        <p:nvSpPr>
          <p:cNvPr id="3" name="内容占位符 2"/>
          <p:cNvSpPr>
            <a:spLocks noGrp="1"/>
          </p:cNvSpPr>
          <p:nvPr>
            <p:ph sz="quarter" idx="1"/>
          </p:nvPr>
        </p:nvSpPr>
        <p:spPr/>
        <p:txBody>
          <a:bodyPr>
            <a:normAutofit/>
          </a:bodyPr>
          <a:lstStyle/>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对探测器的基本要求</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9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单色</a:t>
            </a:r>
            <a:r>
              <a:rPr lang="en-US" altLang="zh-CN" sz="2400" dirty="0">
                <a:latin typeface="Times New Roman" panose="02020603050405020304" pitchFamily="18" charset="0"/>
                <a:cs typeface="Times New Roman" panose="02020603050405020304" pitchFamily="18" charset="0"/>
              </a:rPr>
              <a:t>Sensitivity: </a:t>
            </a:r>
            <a:r>
              <a:rPr lang="zh-CN" altLang="en-US" sz="2400" dirty="0">
                <a:latin typeface="Times New Roman" panose="02020603050405020304" pitchFamily="18" charset="0"/>
                <a:cs typeface="Times New Roman" panose="02020603050405020304" pitchFamily="18" charset="0"/>
              </a:rPr>
              <a:t>对特定波长的入射光的响应</a:t>
            </a:r>
            <a:endParaRPr lang="en-US" altLang="zh-CN" sz="2400" dirty="0">
              <a:latin typeface="Times New Roman" panose="02020603050405020304" pitchFamily="18" charset="0"/>
              <a:cs typeface="Times New Roman" panose="02020603050405020304" pitchFamily="18" charset="0"/>
            </a:endParaRP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Responsivity:  </a:t>
            </a:r>
            <a:r>
              <a:rPr lang="zh-CN" altLang="en-US" sz="2400" dirty="0">
                <a:latin typeface="Times New Roman" panose="02020603050405020304" pitchFamily="18" charset="0"/>
                <a:cs typeface="Times New Roman" panose="02020603050405020304" pitchFamily="18" charset="0"/>
              </a:rPr>
              <a:t>将光转化为电子</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空穴对的能力</a:t>
            </a:r>
            <a:endParaRPr lang="en-US" altLang="zh-CN" sz="2400" dirty="0">
              <a:latin typeface="Times New Roman" panose="02020603050405020304" pitchFamily="18" charset="0"/>
              <a:cs typeface="Times New Roman" panose="02020603050405020304" pitchFamily="18" charset="0"/>
            </a:endParaRP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Fast Response: </a:t>
            </a:r>
            <a:r>
              <a:rPr lang="zh-CN" altLang="en-US" sz="2400" dirty="0">
                <a:latin typeface="Times New Roman" panose="02020603050405020304" pitchFamily="18" charset="0"/>
                <a:cs typeface="Times New Roman" panose="02020603050405020304" pitchFamily="18" charset="0"/>
              </a:rPr>
              <a:t>以满足更高频率的应用</a:t>
            </a:r>
            <a:endParaRPr lang="en-US" altLang="zh-CN" sz="2400" dirty="0">
              <a:latin typeface="Times New Roman" panose="02020603050405020304" pitchFamily="18" charset="0"/>
              <a:cs typeface="Times New Roman" panose="02020603050405020304" pitchFamily="18" charset="0"/>
            </a:endParaRP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Low Noise: </a:t>
            </a:r>
            <a:r>
              <a:rPr lang="zh-CN" altLang="en-US" sz="2400" dirty="0">
                <a:latin typeface="Times New Roman" panose="02020603050405020304" pitchFamily="18" charset="0"/>
                <a:cs typeface="Times New Roman" panose="02020603050405020304" pitchFamily="18" charset="0"/>
              </a:rPr>
              <a:t>减少误码，增加信噪比</a:t>
            </a:r>
            <a:endParaRPr lang="en-US" altLang="zh-CN" sz="2400" dirty="0">
              <a:latin typeface="Times New Roman" panose="02020603050405020304" pitchFamily="18" charset="0"/>
              <a:cs typeface="Times New Roman" panose="02020603050405020304" pitchFamily="18" charset="0"/>
            </a:endParaRP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Sufficient Area: </a:t>
            </a:r>
            <a:r>
              <a:rPr lang="zh-CN" altLang="en-US" sz="2400" dirty="0">
                <a:latin typeface="Times New Roman" panose="02020603050405020304" pitchFamily="18" charset="0"/>
                <a:cs typeface="Times New Roman" panose="02020603050405020304" pitchFamily="18" charset="0"/>
              </a:rPr>
              <a:t>降低封装难度</a:t>
            </a:r>
            <a:endParaRPr lang="en-US" altLang="zh-CN" sz="2400" dirty="0">
              <a:latin typeface="Times New Roman" panose="02020603050405020304" pitchFamily="18" charset="0"/>
              <a:cs typeface="Times New Roman" panose="02020603050405020304" pitchFamily="18" charset="0"/>
            </a:endParaRP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High Reliability</a:t>
            </a: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Low Cost</a:t>
            </a: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High Linearity: </a:t>
            </a:r>
            <a:r>
              <a:rPr lang="zh-CN" altLang="en-US" sz="2400" dirty="0">
                <a:latin typeface="Times New Roman" panose="02020603050405020304" pitchFamily="18" charset="0"/>
                <a:cs typeface="Times New Roman" panose="02020603050405020304" pitchFamily="18" charset="0"/>
              </a:rPr>
              <a:t>减少信号失真</a:t>
            </a:r>
            <a:endParaRPr lang="en-US" altLang="zh-CN" sz="2400" dirty="0">
              <a:latin typeface="Times New Roman" panose="02020603050405020304" pitchFamily="18" charset="0"/>
              <a:cs typeface="Times New Roman" panose="02020603050405020304" pitchFamily="18" charset="0"/>
            </a:endParaRPr>
          </a:p>
          <a:p>
            <a:pPr lvl="1">
              <a:lnSpc>
                <a:spcPct val="90000"/>
              </a:lnSpc>
              <a:buFont typeface="Arial" panose="020B0604020202090204" pitchFamily="34" charset="0"/>
              <a:buChar char="–"/>
            </a:pPr>
            <a:r>
              <a:rPr lang="en-US" altLang="zh-CN" sz="2400" dirty="0">
                <a:latin typeface="Times New Roman" panose="02020603050405020304" pitchFamily="18" charset="0"/>
                <a:cs typeface="Times New Roman" panose="02020603050405020304" pitchFamily="18" charset="0"/>
              </a:rPr>
              <a:t>Large Dynamic Range</a:t>
            </a:r>
            <a:endParaRPr lang="zh-CN" altLang="en-US" sz="2400" dirty="0">
              <a:latin typeface="Times New Roman" panose="02020603050405020304" pitchFamily="18" charset="0"/>
              <a:cs typeface="Times New Roman" panose="02020603050405020304" pitchFamily="18" charset="0"/>
            </a:endParaRPr>
          </a:p>
        </p:txBody>
      </p:sp>
      <p:sp>
        <p:nvSpPr>
          <p:cNvPr id="8" name="页脚占位符 7">
            <a:extLst>
              <a:ext uri="{FF2B5EF4-FFF2-40B4-BE49-F238E27FC236}">
                <a16:creationId xmlns:a16="http://schemas.microsoft.com/office/drawing/2014/main" id="{F8E2E88F-66F6-49C5-AA90-D99F42A2A240}"/>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15AEB546-4925-43D7-86E6-48CB9679858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探测器结构</a:t>
            </a:r>
          </a:p>
        </p:txBody>
      </p:sp>
      <p:pic>
        <p:nvPicPr>
          <p:cNvPr id="149505" name="Picture 1"/>
          <p:cNvPicPr>
            <a:picLocks noChangeAspect="1" noChangeArrowheads="1"/>
          </p:cNvPicPr>
          <p:nvPr/>
        </p:nvPicPr>
        <p:blipFill>
          <a:blip r:embed="rId2"/>
          <a:srcRect/>
          <a:stretch>
            <a:fillRect/>
          </a:stretch>
        </p:blipFill>
        <p:spPr bwMode="auto">
          <a:xfrm>
            <a:off x="934279" y="1371600"/>
            <a:ext cx="7275442" cy="4648200"/>
          </a:xfrm>
          <a:prstGeom prst="rect">
            <a:avLst/>
          </a:prstGeom>
          <a:noFill/>
          <a:ln w="9525">
            <a:noFill/>
            <a:miter lim="800000"/>
            <a:headEnd/>
            <a:tailEnd/>
          </a:ln>
          <a:effectLst/>
        </p:spPr>
      </p:pic>
      <p:sp>
        <p:nvSpPr>
          <p:cNvPr id="7" name="页脚占位符 6">
            <a:extLst>
              <a:ext uri="{FF2B5EF4-FFF2-40B4-BE49-F238E27FC236}">
                <a16:creationId xmlns:a16="http://schemas.microsoft.com/office/drawing/2014/main" id="{F328ACD4-94D1-4FB5-81B5-B0C653F84C43}"/>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 name="灯片编号占位符 7">
            <a:extLst>
              <a:ext uri="{FF2B5EF4-FFF2-40B4-BE49-F238E27FC236}">
                <a16:creationId xmlns:a16="http://schemas.microsoft.com/office/drawing/2014/main" id="{1BBE10AA-6F53-4956-A600-FA5986B5A9F1}"/>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18</a:t>
            </a:fld>
            <a:endParaRPr lang="en-US" dirty="0"/>
          </a:p>
        </p:txBody>
      </p:sp>
    </p:spTree>
    <p:extLst>
      <p:ext uri="{BB962C8B-B14F-4D97-AF65-F5344CB8AC3E}">
        <p14:creationId xmlns:p14="http://schemas.microsoft.com/office/powerpoint/2010/main" val="1092975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波导型结构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台面型结构</a:t>
            </a:r>
          </a:p>
        </p:txBody>
      </p:sp>
      <p:graphicFrame>
        <p:nvGraphicFramePr>
          <p:cNvPr id="4" name="Content Placeholder 9"/>
          <p:cNvGraphicFramePr>
            <a:graphicFrameLocks/>
          </p:cNvGraphicFramePr>
          <p:nvPr/>
        </p:nvGraphicFramePr>
        <p:xfrm>
          <a:off x="304800" y="1143000"/>
          <a:ext cx="8610600" cy="2773680"/>
        </p:xfrm>
        <a:graphic>
          <a:graphicData uri="http://schemas.openxmlformats.org/drawingml/2006/table">
            <a:tbl>
              <a:tblPr firstRow="1" bandRow="1">
                <a:tableStyleId>{0E3FDE45-AF77-4B5C-9715-49D594BDF05E}</a:tableStyleId>
              </a:tblPr>
              <a:tblGrid>
                <a:gridCol w="3508022">
                  <a:extLst>
                    <a:ext uri="{9D8B030D-6E8A-4147-A177-3AD203B41FA5}">
                      <a16:colId xmlns:a16="http://schemas.microsoft.com/office/drawing/2014/main" val="20000"/>
                    </a:ext>
                  </a:extLst>
                </a:gridCol>
                <a:gridCol w="2631017">
                  <a:extLst>
                    <a:ext uri="{9D8B030D-6E8A-4147-A177-3AD203B41FA5}">
                      <a16:colId xmlns:a16="http://schemas.microsoft.com/office/drawing/2014/main" val="20001"/>
                    </a:ext>
                  </a:extLst>
                </a:gridCol>
                <a:gridCol w="2471561">
                  <a:extLst>
                    <a:ext uri="{9D8B030D-6E8A-4147-A177-3AD203B41FA5}">
                      <a16:colId xmlns:a16="http://schemas.microsoft.com/office/drawing/2014/main" val="20002"/>
                    </a:ext>
                  </a:extLst>
                </a:gridCol>
              </a:tblGrid>
              <a:tr h="370840">
                <a:tc>
                  <a:txBody>
                    <a:bodyPr/>
                    <a:lstStyle/>
                    <a:p>
                      <a:pPr algn="ctr"/>
                      <a:endParaRPr lang="zh-CN" altLang="en-US" sz="2000" b="1" dirty="0">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u="none" strike="noStrike" kern="1200" cap="none" spc="0" normalizeH="0" baseline="0" noProof="0" dirty="0">
                          <a:ln>
                            <a:noFill/>
                          </a:ln>
                          <a:effectLst/>
                          <a:uLnTx/>
                          <a:uFillTx/>
                          <a:latin typeface="+mn-ea"/>
                          <a:ea typeface="+mn-ea"/>
                        </a:rPr>
                        <a:t>边入射型</a:t>
                      </a:r>
                      <a:endParaRPr kumimoji="0" lang="en-US" altLang="zh-CN" sz="2000" b="1" i="0" u="none" strike="noStrike" kern="1200" cap="none" spc="0" normalizeH="0" baseline="30000" noProof="0" dirty="0">
                        <a:ln>
                          <a:noFill/>
                        </a:ln>
                        <a:solidFill>
                          <a:schemeClr val="tx1"/>
                        </a:solidFill>
                        <a:effectLst/>
                        <a:uLnTx/>
                        <a:uFillTx/>
                        <a:latin typeface="+mn-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u="none" strike="noStrike" kern="1200" cap="none" spc="0" normalizeH="0" baseline="0" noProof="0" dirty="0">
                          <a:ln>
                            <a:noFill/>
                          </a:ln>
                          <a:effectLst/>
                          <a:uLnTx/>
                          <a:uFillTx/>
                          <a:latin typeface="+mn-ea"/>
                          <a:ea typeface="+mn-ea"/>
                        </a:rPr>
                        <a:t>面入射型</a:t>
                      </a:r>
                      <a:endParaRPr kumimoji="0" lang="en-US" altLang="zh-CN" sz="2000" b="1" i="0" u="none" strike="noStrike" kern="1200" cap="none" spc="0" normalizeH="0" baseline="30000" noProof="0" dirty="0">
                        <a:ln>
                          <a:noFill/>
                        </a:ln>
                        <a:solidFill>
                          <a:schemeClr val="tx1"/>
                        </a:solidFill>
                        <a:effectLst/>
                        <a:uLnTx/>
                        <a:uFillTx/>
                        <a:latin typeface="+mn-ea"/>
                        <a:ea typeface="+mn-ea"/>
                        <a:cs typeface="+mn-cs"/>
                      </a:endParaRPr>
                    </a:p>
                  </a:txBody>
                  <a:tcPr anchor="ctr"/>
                </a:tc>
                <a:extLst>
                  <a:ext uri="{0D108BD9-81ED-4DB2-BD59-A6C34878D82A}">
                    <a16:rowId xmlns:a16="http://schemas.microsoft.com/office/drawing/2014/main" val="10000"/>
                  </a:ext>
                </a:extLst>
              </a:tr>
              <a:tr h="370840">
                <a:tc>
                  <a:txBody>
                    <a:bodyPr/>
                    <a:lstStyle/>
                    <a:p>
                      <a:pPr algn="ctr"/>
                      <a:r>
                        <a:rPr lang="zh-CN" altLang="en-US" sz="2000" b="0" dirty="0">
                          <a:latin typeface="+mn-ea"/>
                          <a:ea typeface="+mn-ea"/>
                        </a:rPr>
                        <a:t>大带宽和高效率的矛盾</a:t>
                      </a:r>
                      <a:endParaRPr lang="en-US" altLang="zh-CN" sz="2000" b="0" dirty="0">
                        <a:solidFill>
                          <a:schemeClr val="tx1"/>
                        </a:solidFill>
                        <a:latin typeface="+mn-ea"/>
                        <a:ea typeface="+mn-ea"/>
                      </a:endParaRPr>
                    </a:p>
                  </a:txBody>
                  <a:tcPr anchor="ctr"/>
                </a:tc>
                <a:tc>
                  <a:txBody>
                    <a:bodyPr/>
                    <a:lstStyle/>
                    <a:p>
                      <a:pPr algn="ctr"/>
                      <a:r>
                        <a:rPr lang="zh-CN" altLang="en-US" sz="2000" b="0" dirty="0">
                          <a:solidFill>
                            <a:srgbClr val="002060"/>
                          </a:solidFill>
                          <a:latin typeface="+mn-ea"/>
                          <a:ea typeface="+mn-ea"/>
                        </a:rPr>
                        <a:t>较弱</a:t>
                      </a:r>
                    </a:p>
                  </a:txBody>
                  <a:tcPr anchor="ctr"/>
                </a:tc>
                <a:tc>
                  <a:txBody>
                    <a:bodyPr/>
                    <a:lstStyle/>
                    <a:p>
                      <a:pPr algn="ctr"/>
                      <a:r>
                        <a:rPr lang="zh-CN" altLang="en-US" sz="2000" b="0" dirty="0">
                          <a:solidFill>
                            <a:srgbClr val="002060"/>
                          </a:solidFill>
                          <a:latin typeface="+mn-ea"/>
                          <a:ea typeface="+mn-ea"/>
                        </a:rPr>
                        <a:t>存在</a:t>
                      </a:r>
                    </a:p>
                  </a:txBody>
                  <a:tcPr anchor="ctr"/>
                </a:tc>
                <a:extLst>
                  <a:ext uri="{0D108BD9-81ED-4DB2-BD59-A6C34878D82A}">
                    <a16:rowId xmlns:a16="http://schemas.microsoft.com/office/drawing/2014/main" val="10001"/>
                  </a:ext>
                </a:extLst>
              </a:tr>
              <a:tr h="370840">
                <a:tc>
                  <a:txBody>
                    <a:bodyPr/>
                    <a:lstStyle/>
                    <a:p>
                      <a:pPr algn="ctr"/>
                      <a:r>
                        <a:rPr kumimoji="0" lang="zh-CN" altLang="en-US" sz="2000" b="0" u="none" strike="noStrike" kern="1200" cap="none" spc="0" normalizeH="0" baseline="0" noProof="0" dirty="0">
                          <a:ln>
                            <a:noFill/>
                          </a:ln>
                          <a:effectLst/>
                          <a:uLnTx/>
                          <a:uFillTx/>
                          <a:latin typeface="+mn-ea"/>
                          <a:ea typeface="+mn-ea"/>
                        </a:rPr>
                        <a:t>高响应度 </a:t>
                      </a:r>
                      <a:endParaRPr kumimoji="0" lang="en-US" altLang="zh-CN" sz="2000" b="0" u="none" strike="noStrike" kern="1200" cap="none" spc="0" normalizeH="0" baseline="0" noProof="0" dirty="0">
                        <a:ln>
                          <a:noFill/>
                        </a:ln>
                        <a:effectLst/>
                        <a:uLnTx/>
                        <a:uFillTx/>
                        <a:latin typeface="+mn-ea"/>
                        <a:ea typeface="+mn-ea"/>
                      </a:endParaRPr>
                    </a:p>
                  </a:txBody>
                  <a:tcPr anchor="ctr"/>
                </a:tc>
                <a:tc>
                  <a:txBody>
                    <a:bodyPr/>
                    <a:lstStyle/>
                    <a:p>
                      <a:pPr algn="ctr"/>
                      <a:r>
                        <a:rPr lang="zh-CN" altLang="en-US" sz="2000" b="0" dirty="0">
                          <a:solidFill>
                            <a:srgbClr val="002060"/>
                          </a:solidFill>
                          <a:latin typeface="+mn-ea"/>
                          <a:ea typeface="+mn-ea"/>
                        </a:rPr>
                        <a:t>需要特殊波导结构</a:t>
                      </a:r>
                    </a:p>
                  </a:txBody>
                  <a:tcPr anchor="ctr"/>
                </a:tc>
                <a:tc>
                  <a:txBody>
                    <a:bodyPr/>
                    <a:lstStyle/>
                    <a:p>
                      <a:pPr algn="ctr"/>
                      <a:r>
                        <a:rPr lang="zh-CN" altLang="en-US" sz="2000" b="0" dirty="0">
                          <a:solidFill>
                            <a:srgbClr val="002060"/>
                          </a:solidFill>
                          <a:latin typeface="+mn-ea"/>
                          <a:ea typeface="+mn-ea"/>
                        </a:rPr>
                        <a:t>可行</a:t>
                      </a:r>
                    </a:p>
                  </a:txBody>
                  <a:tcPr anchor="ctr"/>
                </a:tc>
                <a:extLst>
                  <a:ext uri="{0D108BD9-81ED-4DB2-BD59-A6C34878D82A}">
                    <a16:rowId xmlns:a16="http://schemas.microsoft.com/office/drawing/2014/main" val="10002"/>
                  </a:ext>
                </a:extLst>
              </a:tr>
              <a:tr h="370840">
                <a:tc>
                  <a:txBody>
                    <a:bodyPr/>
                    <a:lstStyle/>
                    <a:p>
                      <a:pPr algn="ctr"/>
                      <a:r>
                        <a:rPr lang="zh-CN" altLang="en-US" sz="2000" b="0" dirty="0">
                          <a:solidFill>
                            <a:schemeClr val="tx1"/>
                          </a:solidFill>
                          <a:latin typeface="+mn-ea"/>
                          <a:ea typeface="+mn-ea"/>
                        </a:rPr>
                        <a:t>偏振相关问题</a:t>
                      </a:r>
                    </a:p>
                  </a:txBody>
                  <a:tcPr anchor="ctr"/>
                </a:tc>
                <a:tc>
                  <a:txBody>
                    <a:bodyPr/>
                    <a:lstStyle/>
                    <a:p>
                      <a:pPr algn="ctr"/>
                      <a:r>
                        <a:rPr lang="zh-CN" altLang="en-US" sz="2000" b="0" dirty="0">
                          <a:solidFill>
                            <a:srgbClr val="002060"/>
                          </a:solidFill>
                          <a:latin typeface="+mn-ea"/>
                          <a:ea typeface="+mn-ea"/>
                        </a:rPr>
                        <a:t>有</a:t>
                      </a:r>
                    </a:p>
                  </a:txBody>
                  <a:tcPr anchor="ctr"/>
                </a:tc>
                <a:tc>
                  <a:txBody>
                    <a:bodyPr/>
                    <a:lstStyle/>
                    <a:p>
                      <a:pPr algn="ctr"/>
                      <a:r>
                        <a:rPr lang="zh-CN" altLang="en-US" sz="2000" b="0" dirty="0">
                          <a:solidFill>
                            <a:srgbClr val="002060"/>
                          </a:solidFill>
                          <a:latin typeface="+mn-ea"/>
                          <a:ea typeface="+mn-ea"/>
                        </a:rPr>
                        <a:t>无</a:t>
                      </a:r>
                    </a:p>
                  </a:txBody>
                  <a:tcPr anchor="ctr"/>
                </a:tc>
                <a:extLst>
                  <a:ext uri="{0D108BD9-81ED-4DB2-BD59-A6C34878D82A}">
                    <a16:rowId xmlns:a16="http://schemas.microsoft.com/office/drawing/2014/main" val="10003"/>
                  </a:ext>
                </a:extLst>
              </a:tr>
              <a:tr h="370840">
                <a:tc>
                  <a:txBody>
                    <a:bodyPr/>
                    <a:lstStyle/>
                    <a:p>
                      <a:pPr algn="ctr"/>
                      <a:r>
                        <a:rPr lang="zh-CN" altLang="en-US" sz="2000" b="0" noProof="0" dirty="0">
                          <a:latin typeface="+mn-ea"/>
                          <a:ea typeface="+mn-ea"/>
                        </a:rPr>
                        <a:t>制作工艺</a:t>
                      </a:r>
                      <a:endParaRPr lang="zh-CN" altLang="en-US" sz="2000" b="0" dirty="0">
                        <a:solidFill>
                          <a:schemeClr val="tx1"/>
                        </a:solidFill>
                        <a:latin typeface="+mn-ea"/>
                        <a:ea typeface="+mn-ea"/>
                      </a:endParaRPr>
                    </a:p>
                  </a:txBody>
                  <a:tcPr anchor="ctr"/>
                </a:tc>
                <a:tc>
                  <a:txBody>
                    <a:bodyPr/>
                    <a:lstStyle/>
                    <a:p>
                      <a:pPr algn="ctr"/>
                      <a:r>
                        <a:rPr lang="zh-CN" altLang="en-US" sz="2000" b="0" dirty="0">
                          <a:solidFill>
                            <a:srgbClr val="002060"/>
                          </a:solidFill>
                          <a:latin typeface="+mn-ea"/>
                          <a:ea typeface="+mn-ea"/>
                        </a:rPr>
                        <a:t>波导结构</a:t>
                      </a:r>
                    </a:p>
                  </a:txBody>
                  <a:tcPr anchor="ctr"/>
                </a:tc>
                <a:tc>
                  <a:txBody>
                    <a:bodyPr/>
                    <a:lstStyle/>
                    <a:p>
                      <a:pPr algn="ctr"/>
                      <a:r>
                        <a:rPr lang="zh-CN" altLang="en-US" sz="2000" b="0" dirty="0">
                          <a:solidFill>
                            <a:srgbClr val="002060"/>
                          </a:solidFill>
                          <a:latin typeface="+mn-ea"/>
                          <a:ea typeface="+mn-ea"/>
                        </a:rPr>
                        <a:t>台面结构</a:t>
                      </a:r>
                    </a:p>
                  </a:txBody>
                  <a:tcPr anchor="ctr"/>
                </a:tc>
                <a:extLst>
                  <a:ext uri="{0D108BD9-81ED-4DB2-BD59-A6C34878D82A}">
                    <a16:rowId xmlns:a16="http://schemas.microsoft.com/office/drawing/2014/main" val="10004"/>
                  </a:ext>
                </a:extLst>
              </a:tr>
              <a:tr h="370840">
                <a:tc>
                  <a:txBody>
                    <a:bodyPr/>
                    <a:lstStyle/>
                    <a:p>
                      <a:pPr algn="ctr"/>
                      <a:r>
                        <a:rPr lang="zh-CN" altLang="en-US" sz="2000" b="0" dirty="0">
                          <a:latin typeface="+mn-ea"/>
                          <a:ea typeface="+mn-ea"/>
                        </a:rPr>
                        <a:t>光纤耦合成本</a:t>
                      </a:r>
                      <a:endParaRPr lang="zh-CN" altLang="en-US" sz="2000" b="0" dirty="0">
                        <a:solidFill>
                          <a:schemeClr val="tx1"/>
                        </a:solidFill>
                        <a:latin typeface="+mn-ea"/>
                        <a:ea typeface="+mn-ea"/>
                      </a:endParaRPr>
                    </a:p>
                  </a:txBody>
                  <a:tcPr anchor="ctr"/>
                </a:tc>
                <a:tc>
                  <a:txBody>
                    <a:bodyPr/>
                    <a:lstStyle/>
                    <a:p>
                      <a:pPr algn="ctr"/>
                      <a:r>
                        <a:rPr lang="zh-CN" altLang="en-US" sz="2000" b="0" dirty="0">
                          <a:solidFill>
                            <a:srgbClr val="002060"/>
                          </a:solidFill>
                          <a:latin typeface="+mn-ea"/>
                          <a:ea typeface="+mn-ea"/>
                        </a:rPr>
                        <a:t>高</a:t>
                      </a:r>
                    </a:p>
                  </a:txBody>
                  <a:tcPr anchor="ctr"/>
                </a:tc>
                <a:tc>
                  <a:txBody>
                    <a:bodyPr/>
                    <a:lstStyle/>
                    <a:p>
                      <a:pPr algn="ctr"/>
                      <a:r>
                        <a:rPr lang="zh-CN" altLang="en-US" sz="2000" b="0" dirty="0">
                          <a:solidFill>
                            <a:srgbClr val="002060"/>
                          </a:solidFill>
                          <a:latin typeface="+mn-ea"/>
                          <a:ea typeface="+mn-ea"/>
                        </a:rPr>
                        <a:t>低</a:t>
                      </a:r>
                    </a:p>
                  </a:txBody>
                  <a:tcPr anchor="ctr"/>
                </a:tc>
                <a:extLst>
                  <a:ext uri="{0D108BD9-81ED-4DB2-BD59-A6C34878D82A}">
                    <a16:rowId xmlns:a16="http://schemas.microsoft.com/office/drawing/2014/main" val="10005"/>
                  </a:ext>
                </a:extLst>
              </a:tr>
              <a:tr h="370840">
                <a:tc>
                  <a:txBody>
                    <a:bodyPr/>
                    <a:lstStyle/>
                    <a:p>
                      <a:pPr algn="ctr"/>
                      <a:r>
                        <a:rPr kumimoji="0" lang="zh-CN" altLang="en-US" sz="2000" b="0" u="none" strike="noStrike" kern="1200" cap="none" spc="0" normalizeH="0" baseline="0" noProof="0" dirty="0">
                          <a:ln>
                            <a:noFill/>
                          </a:ln>
                          <a:effectLst/>
                          <a:uLnTx/>
                          <a:uFillTx/>
                          <a:latin typeface="+mn-ea"/>
                          <a:ea typeface="+mn-ea"/>
                        </a:rPr>
                        <a:t>饱和光功率</a:t>
                      </a:r>
                      <a:endParaRPr lang="zh-CN" altLang="en-US" sz="2000" b="0" dirty="0">
                        <a:solidFill>
                          <a:srgbClr val="FF0000"/>
                        </a:solidFill>
                        <a:latin typeface="+mn-ea"/>
                        <a:ea typeface="+mn-ea"/>
                      </a:endParaRPr>
                    </a:p>
                  </a:txBody>
                  <a:tcPr anchor="ctr"/>
                </a:tc>
                <a:tc>
                  <a:txBody>
                    <a:bodyPr/>
                    <a:lstStyle/>
                    <a:p>
                      <a:pPr algn="ctr"/>
                      <a:r>
                        <a:rPr lang="zh-CN" altLang="en-US" sz="2000" b="0" dirty="0">
                          <a:solidFill>
                            <a:srgbClr val="002060"/>
                          </a:solidFill>
                          <a:latin typeface="+mn-ea"/>
                          <a:ea typeface="+mn-ea"/>
                        </a:rPr>
                        <a:t>低</a:t>
                      </a:r>
                    </a:p>
                  </a:txBody>
                  <a:tcPr anchor="ctr"/>
                </a:tc>
                <a:tc>
                  <a:txBody>
                    <a:bodyPr/>
                    <a:lstStyle/>
                    <a:p>
                      <a:pPr algn="ctr"/>
                      <a:r>
                        <a:rPr lang="zh-CN" altLang="en-US" sz="2000" b="0" dirty="0">
                          <a:solidFill>
                            <a:srgbClr val="002060"/>
                          </a:solidFill>
                          <a:latin typeface="+mn-ea"/>
                          <a:ea typeface="+mn-ea"/>
                        </a:rPr>
                        <a:t>高</a:t>
                      </a:r>
                    </a:p>
                  </a:txBody>
                  <a:tcPr anchor="ctr"/>
                </a:tc>
                <a:extLst>
                  <a:ext uri="{0D108BD9-81ED-4DB2-BD59-A6C34878D82A}">
                    <a16:rowId xmlns:a16="http://schemas.microsoft.com/office/drawing/2014/main" val="10006"/>
                  </a:ext>
                </a:extLst>
              </a:tr>
            </a:tbl>
          </a:graphicData>
        </a:graphic>
      </p:graphicFrame>
      <p:grpSp>
        <p:nvGrpSpPr>
          <p:cNvPr id="5" name="组合 20"/>
          <p:cNvGrpSpPr/>
          <p:nvPr/>
        </p:nvGrpSpPr>
        <p:grpSpPr>
          <a:xfrm>
            <a:off x="1426633" y="4076513"/>
            <a:ext cx="3276600" cy="2460856"/>
            <a:chOff x="990600" y="3962400"/>
            <a:chExt cx="3550815" cy="2400300"/>
          </a:xfrm>
        </p:grpSpPr>
        <p:sp>
          <p:nvSpPr>
            <p:cNvPr id="6" name="Rectangle 10"/>
            <p:cNvSpPr>
              <a:spLocks noChangeArrowheads="1"/>
            </p:cNvSpPr>
            <p:nvPr/>
          </p:nvSpPr>
          <p:spPr bwMode="auto">
            <a:xfrm>
              <a:off x="1706985" y="5683843"/>
              <a:ext cx="2834430" cy="400110"/>
            </a:xfrm>
            <a:prstGeom prst="rect">
              <a:avLst/>
            </a:prstGeom>
            <a:noFill/>
            <a:ln w="9525">
              <a:noFill/>
              <a:miter lim="800000"/>
              <a:headEnd/>
              <a:tailEnd/>
            </a:ln>
          </p:spPr>
          <p:txBody>
            <a:bodyPr wrap="none">
              <a:spAutoFit/>
            </a:bodyPr>
            <a:lstStyle/>
            <a:p>
              <a:r>
                <a:rPr lang="zh-CN" altLang="en-US" sz="2000" b="1" dirty="0">
                  <a:solidFill>
                    <a:schemeClr val="tx2"/>
                  </a:solidFill>
                  <a:latin typeface="宋体" panose="02010600030101010101" pitchFamily="2" charset="-122"/>
                  <a:ea typeface="宋体" panose="02010600030101010101" pitchFamily="2" charset="-122"/>
                </a:rPr>
                <a:t>边入射型（波导结构）</a:t>
              </a:r>
              <a:r>
                <a:rPr lang="en-US" altLang="zh-CN" sz="2000" b="1" baseline="30000" dirty="0">
                  <a:solidFill>
                    <a:srgbClr val="FF0000"/>
                  </a:solidFill>
                  <a:latin typeface="宋体" panose="02010600030101010101" pitchFamily="2" charset="-122"/>
                  <a:ea typeface="宋体" panose="02010600030101010101" pitchFamily="2" charset="-122"/>
                </a:rPr>
                <a:t> </a:t>
              </a:r>
            </a:p>
          </p:txBody>
        </p:sp>
        <p:grpSp>
          <p:nvGrpSpPr>
            <p:cNvPr id="7" name="组合 16"/>
            <p:cNvGrpSpPr/>
            <p:nvPr/>
          </p:nvGrpSpPr>
          <p:grpSpPr>
            <a:xfrm>
              <a:off x="990600" y="3962400"/>
              <a:ext cx="2971800" cy="2400300"/>
              <a:chOff x="990600" y="3962400"/>
              <a:chExt cx="2971800" cy="2400300"/>
            </a:xfrm>
          </p:grpSpPr>
          <p:sp>
            <p:nvSpPr>
              <p:cNvPr id="8" name="Cube 7"/>
              <p:cNvSpPr/>
              <p:nvPr/>
            </p:nvSpPr>
            <p:spPr>
              <a:xfrm>
                <a:off x="990600" y="4191000"/>
                <a:ext cx="2971800" cy="1295400"/>
              </a:xfrm>
              <a:prstGeom prst="cube">
                <a:avLst>
                  <a:gd name="adj" fmla="val 833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9" name="Cube 8"/>
              <p:cNvSpPr/>
              <p:nvPr/>
            </p:nvSpPr>
            <p:spPr>
              <a:xfrm>
                <a:off x="1804988" y="4114800"/>
                <a:ext cx="1319212" cy="1143000"/>
              </a:xfrm>
              <a:prstGeom prst="cube">
                <a:avLst>
                  <a:gd name="adj" fmla="val 81645"/>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sz="2000"/>
              </a:p>
            </p:txBody>
          </p:sp>
          <p:sp>
            <p:nvSpPr>
              <p:cNvPr id="10" name="Cube 9"/>
              <p:cNvSpPr/>
              <p:nvPr/>
            </p:nvSpPr>
            <p:spPr>
              <a:xfrm>
                <a:off x="1804988" y="3962400"/>
                <a:ext cx="1319212" cy="1076325"/>
              </a:xfrm>
              <a:prstGeom prst="cube">
                <a:avLst>
                  <a:gd name="adj" fmla="val 88978"/>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2000"/>
              </a:p>
            </p:txBody>
          </p:sp>
          <p:pic>
            <p:nvPicPr>
              <p:cNvPr id="11" name="Picture 6"/>
              <p:cNvPicPr>
                <a:picLocks noChangeAspect="1" noChangeArrowheads="1"/>
              </p:cNvPicPr>
              <p:nvPr/>
            </p:nvPicPr>
            <p:blipFill>
              <a:blip r:embed="rId3" cstate="print">
                <a:clrChange>
                  <a:clrFrom>
                    <a:srgbClr val="FFFFFF"/>
                  </a:clrFrom>
                  <a:clrTo>
                    <a:srgbClr val="FFFFFF">
                      <a:alpha val="0"/>
                    </a:srgbClr>
                  </a:clrTo>
                </a:clrChange>
              </a:blip>
              <a:srcRect t="30769" r="63260" b="50000"/>
              <a:stretch>
                <a:fillRect/>
              </a:stretch>
            </p:blipFill>
            <p:spPr bwMode="auto">
              <a:xfrm rot="-2881264">
                <a:off x="758825" y="5524500"/>
                <a:ext cx="1295400" cy="381000"/>
              </a:xfrm>
              <a:prstGeom prst="rect">
                <a:avLst/>
              </a:prstGeom>
              <a:noFill/>
              <a:ln>
                <a:noFill/>
              </a:ln>
            </p:spPr>
          </p:pic>
        </p:grpSp>
      </p:grpSp>
      <p:grpSp>
        <p:nvGrpSpPr>
          <p:cNvPr id="12" name="组合 17"/>
          <p:cNvGrpSpPr/>
          <p:nvPr/>
        </p:nvGrpSpPr>
        <p:grpSpPr>
          <a:xfrm>
            <a:off x="4860391" y="3253736"/>
            <a:ext cx="3048000" cy="2997853"/>
            <a:chOff x="5105400" y="3535423"/>
            <a:chExt cx="3352800" cy="2921653"/>
          </a:xfrm>
        </p:grpSpPr>
        <p:sp>
          <p:nvSpPr>
            <p:cNvPr id="13" name="Rectangle 11"/>
            <p:cNvSpPr>
              <a:spLocks noChangeArrowheads="1"/>
            </p:cNvSpPr>
            <p:nvPr/>
          </p:nvSpPr>
          <p:spPr bwMode="auto">
            <a:xfrm>
              <a:off x="5318336" y="6056966"/>
              <a:ext cx="2962671" cy="400110"/>
            </a:xfrm>
            <a:prstGeom prst="rect">
              <a:avLst/>
            </a:prstGeom>
            <a:noFill/>
            <a:ln w="9525">
              <a:noFill/>
              <a:miter lim="800000"/>
              <a:headEnd/>
              <a:tailEnd/>
            </a:ln>
          </p:spPr>
          <p:txBody>
            <a:bodyPr wrap="none">
              <a:spAutoFit/>
            </a:bodyPr>
            <a:lstStyle/>
            <a:p>
              <a:r>
                <a:rPr lang="zh-CN" altLang="en-US" sz="2000" b="1" dirty="0">
                  <a:solidFill>
                    <a:schemeClr val="tx2"/>
                  </a:solidFill>
                  <a:latin typeface="宋体" panose="02010600030101010101" pitchFamily="2" charset="-122"/>
                  <a:ea typeface="宋体" panose="02010600030101010101" pitchFamily="2" charset="-122"/>
                </a:rPr>
                <a:t>面入射型（台面结构）</a:t>
              </a:r>
              <a:r>
                <a:rPr lang="en-US" altLang="zh-CN" sz="2000" b="1" baseline="30000" dirty="0">
                  <a:solidFill>
                    <a:srgbClr val="FF0000"/>
                  </a:solidFill>
                  <a:latin typeface="宋体" panose="02010600030101010101" pitchFamily="2" charset="-122"/>
                  <a:ea typeface="宋体" panose="02010600030101010101" pitchFamily="2" charset="-122"/>
                </a:rPr>
                <a:t> </a:t>
              </a:r>
              <a:r>
                <a:rPr lang="zh-CN" altLang="en-US" sz="2000" b="1" dirty="0">
                  <a:solidFill>
                    <a:srgbClr val="FF0000"/>
                  </a:solidFill>
                  <a:latin typeface="宋体" panose="02010600030101010101" pitchFamily="2" charset="-122"/>
                  <a:ea typeface="宋体" panose="02010600030101010101" pitchFamily="2" charset="-122"/>
                </a:rPr>
                <a:t> </a:t>
              </a:r>
              <a:endParaRPr lang="zh-CN" altLang="en-US" sz="2000" b="1" dirty="0">
                <a:latin typeface="宋体" panose="02010600030101010101" pitchFamily="2" charset="-122"/>
                <a:ea typeface="宋体" panose="02010600030101010101" pitchFamily="2" charset="-122"/>
              </a:endParaRPr>
            </a:p>
          </p:txBody>
        </p:sp>
        <p:sp>
          <p:nvSpPr>
            <p:cNvPr id="14" name="Cube 13"/>
            <p:cNvSpPr/>
            <p:nvPr/>
          </p:nvSpPr>
          <p:spPr>
            <a:xfrm>
              <a:off x="5105400" y="4648200"/>
              <a:ext cx="3352800" cy="1295400"/>
            </a:xfrm>
            <a:prstGeom prst="cube">
              <a:avLst>
                <a:gd name="adj" fmla="val 8333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15" name="Can 14"/>
            <p:cNvSpPr/>
            <p:nvPr/>
          </p:nvSpPr>
          <p:spPr>
            <a:xfrm>
              <a:off x="6248400" y="4876800"/>
              <a:ext cx="1066800" cy="457200"/>
            </a:xfrm>
            <a:prstGeom prst="can">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sz="2000" dirty="0"/>
            </a:p>
          </p:txBody>
        </p:sp>
        <p:sp>
          <p:nvSpPr>
            <p:cNvPr id="16" name="Can 15"/>
            <p:cNvSpPr/>
            <p:nvPr/>
          </p:nvSpPr>
          <p:spPr>
            <a:xfrm>
              <a:off x="6248400" y="4648200"/>
              <a:ext cx="1066800" cy="457200"/>
            </a:xfrm>
            <a:prstGeom prst="can">
              <a:avLst>
                <a:gd name="adj" fmla="val 50000"/>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2000" dirty="0"/>
            </a:p>
          </p:txBody>
        </p:sp>
        <p:pic>
          <p:nvPicPr>
            <p:cNvPr id="17" name="Picture 6"/>
            <p:cNvPicPr>
              <a:picLocks noChangeAspect="1" noChangeArrowheads="1"/>
            </p:cNvPicPr>
            <p:nvPr/>
          </p:nvPicPr>
          <p:blipFill>
            <a:blip r:embed="rId4" cstate="print">
              <a:clrChange>
                <a:clrFrom>
                  <a:srgbClr val="FFFFFF"/>
                </a:clrFrom>
                <a:clrTo>
                  <a:srgbClr val="FFFFFF">
                    <a:alpha val="0"/>
                  </a:srgbClr>
                </a:clrTo>
              </a:clrChange>
            </a:blip>
            <a:srcRect l="50000" r="30769" b="63260"/>
            <a:stretch>
              <a:fillRect/>
            </a:stretch>
          </p:blipFill>
          <p:spPr bwMode="auto">
            <a:xfrm>
              <a:off x="6629400" y="3535423"/>
              <a:ext cx="336550" cy="1143000"/>
            </a:xfrm>
            <a:prstGeom prst="rect">
              <a:avLst/>
            </a:prstGeom>
            <a:noFill/>
            <a:ln w="9525">
              <a:noFill/>
              <a:miter lim="800000"/>
              <a:headEnd/>
              <a:tailEnd/>
            </a:ln>
          </p:spPr>
        </p:pic>
      </p:grpSp>
      <p:sp>
        <p:nvSpPr>
          <p:cNvPr id="22" name="页脚占位符 21">
            <a:extLst>
              <a:ext uri="{FF2B5EF4-FFF2-40B4-BE49-F238E27FC236}">
                <a16:creationId xmlns:a16="http://schemas.microsoft.com/office/drawing/2014/main" id="{6AD43C10-30D9-4382-A803-FF0B74B9C72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23" name="灯片编号占位符 22">
            <a:extLst>
              <a:ext uri="{FF2B5EF4-FFF2-40B4-BE49-F238E27FC236}">
                <a16:creationId xmlns:a16="http://schemas.microsoft.com/office/drawing/2014/main" id="{2E2806BF-9BFC-4878-9F44-D4F760B72BD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19</a:t>
            </a:fld>
            <a:endParaRPr lang="en-US" dirty="0"/>
          </a:p>
        </p:txBody>
      </p:sp>
    </p:spTree>
    <p:extLst>
      <p:ext uri="{BB962C8B-B14F-4D97-AF65-F5344CB8AC3E}">
        <p14:creationId xmlns:p14="http://schemas.microsoft.com/office/powerpoint/2010/main" val="2451814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本章内容</a:t>
            </a:r>
          </a:p>
        </p:txBody>
      </p:sp>
      <p:sp>
        <p:nvSpPr>
          <p:cNvPr id="3" name="内容占位符 2"/>
          <p:cNvSpPr>
            <a:spLocks noGrp="1"/>
          </p:cNvSpPr>
          <p:nvPr>
            <p:ph idx="1"/>
          </p:nvPr>
        </p:nvSpPr>
        <p:spPr>
          <a:xfrm>
            <a:off x="838200" y="1600200"/>
            <a:ext cx="7391400" cy="4525963"/>
          </a:xfrm>
        </p:spPr>
        <p:txBody>
          <a:bodyPr/>
          <a:lstStyle/>
          <a:p>
            <a:pPr marL="0" indent="0">
              <a:spcAft>
                <a:spcPts val="1200"/>
              </a:spcAft>
              <a:buNone/>
            </a:pPr>
            <a:r>
              <a:rPr 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6.1 </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基本结构与原理</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6.2 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6.4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极弱光信号探测</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6.5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微波光子探测器</a:t>
            </a: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F75F24D0-6AF6-48D9-8F40-C0A7686BCA78}"/>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974A6400-4B2A-4420-8990-984225E5B49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本章内容</a:t>
            </a:r>
          </a:p>
        </p:txBody>
      </p:sp>
      <p:sp>
        <p:nvSpPr>
          <p:cNvPr id="3" name="内容占位符 2"/>
          <p:cNvSpPr>
            <a:spLocks noGrp="1"/>
          </p:cNvSpPr>
          <p:nvPr>
            <p:ph sz="quarter" idx="1"/>
          </p:nvPr>
        </p:nvSpPr>
        <p:spPr/>
        <p:txBody>
          <a:bodyPr/>
          <a:lstStyle/>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6.1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基本结构与原理</a:t>
            </a:r>
          </a:p>
          <a:p>
            <a:pPr marL="0" indent="0">
              <a:spcAft>
                <a:spcPts val="1200"/>
              </a:spcAft>
              <a:buNone/>
            </a:pPr>
            <a:r>
              <a:rPr 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6.2 PIN</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6.4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6.5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微波光子探测器</a:t>
            </a: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5F598063-40DC-4B97-8AA6-A369761725DF}"/>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0B7262A4-AEAE-419B-B420-068D274DDC7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6.2 </a:t>
            </a: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p:txBody>
      </p:sp>
      <p:sp>
        <p:nvSpPr>
          <p:cNvPr id="3" name="内容占位符 2"/>
          <p:cNvSpPr>
            <a:spLocks noGrp="1"/>
          </p:cNvSpPr>
          <p:nvPr>
            <p:ph sz="quarter" idx="1"/>
          </p:nvPr>
        </p:nvSpPr>
        <p:spPr>
          <a:xfrm>
            <a:off x="457200" y="1386840"/>
            <a:ext cx="4267200" cy="4937760"/>
          </a:xfrm>
        </p:spPr>
        <p:txBody>
          <a:bodyPr>
            <a:normAutofit/>
          </a:bodyPr>
          <a:lstStyle/>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基本结构</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lnSpc>
                <a:spcPct val="11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最传统的</a:t>
            </a:r>
            <a:r>
              <a:rPr lang="en-US" altLang="zh-CN" sz="2400" dirty="0">
                <a:latin typeface="Times New Roman" panose="02020603050405020304" pitchFamily="18" charset="0"/>
                <a:cs typeface="Times New Roman" panose="02020603050405020304" pitchFamily="18" charset="0"/>
              </a:rPr>
              <a:t>PIN</a:t>
            </a:r>
            <a:r>
              <a:rPr lang="zh-CN" altLang="en-US" sz="2400" dirty="0">
                <a:latin typeface="Times New Roman" panose="02020603050405020304" pitchFamily="18" charset="0"/>
                <a:cs typeface="Times New Roman" panose="02020603050405020304" pitchFamily="18" charset="0"/>
              </a:rPr>
              <a:t>型光探测器，其由三层不同掺杂的同质半导体组成</a:t>
            </a:r>
            <a:endParaRPr lang="en-US" altLang="zh-CN" sz="2400" dirty="0">
              <a:latin typeface="Times New Roman" panose="02020603050405020304" pitchFamily="18" charset="0"/>
              <a:cs typeface="Times New Roman" panose="02020603050405020304" pitchFamily="18" charset="0"/>
            </a:endParaRPr>
          </a:p>
          <a:p>
            <a:pPr lvl="1" algn="just">
              <a:lnSpc>
                <a:spcPct val="11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通过内建电场、以及外加偏压的作用，将本征掺杂区耗尽，并建立强大的电场，使得电子和空穴分别朝探测器的</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电极和</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电极运动，从而形成电流</a:t>
            </a:r>
            <a:endParaRPr lang="en-US" altLang="zh-CN" sz="2400" dirty="0">
              <a:latin typeface="Times New Roman" panose="02020603050405020304" pitchFamily="18" charset="0"/>
              <a:cs typeface="Times New Roman" panose="02020603050405020304" pitchFamily="18" charset="0"/>
            </a:endParaRPr>
          </a:p>
        </p:txBody>
      </p:sp>
      <p:sp>
        <p:nvSpPr>
          <p:cNvPr id="14" name="页脚占位符 13">
            <a:extLst>
              <a:ext uri="{FF2B5EF4-FFF2-40B4-BE49-F238E27FC236}">
                <a16:creationId xmlns:a16="http://schemas.microsoft.com/office/drawing/2014/main" id="{269DD9E3-CA14-4C18-A932-91836AFC42DD}"/>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5" name="灯片编号占位符 14">
            <a:extLst>
              <a:ext uri="{FF2B5EF4-FFF2-40B4-BE49-F238E27FC236}">
                <a16:creationId xmlns:a16="http://schemas.microsoft.com/office/drawing/2014/main" id="{54DBC9D8-7C05-458B-9C13-999716FBC270}"/>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21</a:t>
            </a:fld>
            <a:endParaRPr lang="en-US" dirty="0"/>
          </a:p>
        </p:txBody>
      </p:sp>
      <p:pic>
        <p:nvPicPr>
          <p:cNvPr id="7" name="图片 6">
            <a:extLst>
              <a:ext uri="{FF2B5EF4-FFF2-40B4-BE49-F238E27FC236}">
                <a16:creationId xmlns:a16="http://schemas.microsoft.com/office/drawing/2014/main" id="{0E105B27-9457-4001-9B5B-2E4190882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447800"/>
            <a:ext cx="3824127" cy="4648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lgn="just"/>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高速探测器是目前为止应用最广泛的探测器，其需求探测器具有很高的带宽、很快的响应速度</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探测器的响应速度由两方面限制</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lnSpc>
                <a:spcPct val="9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载流子的输运时间</a:t>
            </a:r>
            <a:endParaRPr lang="en-US" altLang="zh-C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等效电路的</a:t>
            </a:r>
            <a:r>
              <a:rPr lang="en-US" altLang="zh-CN" sz="2400" dirty="0">
                <a:latin typeface="Times New Roman" panose="02020603050405020304" pitchFamily="18" charset="0"/>
                <a:cs typeface="Times New Roman" panose="02020603050405020304" pitchFamily="18" charset="0"/>
              </a:rPr>
              <a:t>RC</a:t>
            </a:r>
            <a:r>
              <a:rPr lang="zh-CN" altLang="en-US" sz="2400" dirty="0">
                <a:latin typeface="Times New Roman" panose="02020603050405020304" pitchFamily="18" charset="0"/>
                <a:cs typeface="Times New Roman" panose="02020603050405020304" pitchFamily="18" charset="0"/>
              </a:rPr>
              <a:t>时间</a:t>
            </a:r>
            <a:endParaRPr lang="en-US" altLang="zh-CN" sz="2400" dirty="0">
              <a:latin typeface="Times New Roman" panose="02020603050405020304" pitchFamily="18" charset="0"/>
              <a:cs typeface="Times New Roman" panose="02020603050405020304" pitchFamily="18" charset="0"/>
            </a:endParaRPr>
          </a:p>
          <a:p>
            <a:pPr marL="457200" lvl="1" indent="0" algn="just">
              <a:lnSpc>
                <a:spcPct val="9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常数</a:t>
            </a:r>
            <a:endParaRPr lang="en-US" altLang="zh-CN" sz="2400" dirty="0">
              <a:latin typeface="Times New Roman" panose="02020603050405020304" pitchFamily="18" charset="0"/>
              <a:cs typeface="Times New Roman" panose="02020603050405020304" pitchFamily="18" charset="0"/>
            </a:endParaRPr>
          </a:p>
          <a:p>
            <a:pPr lvl="1" algn="just"/>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带宽</a:t>
            </a:r>
          </a:p>
        </p:txBody>
      </p:sp>
      <p:pic>
        <p:nvPicPr>
          <p:cNvPr id="50179" name="Picture 3"/>
          <p:cNvPicPr>
            <a:picLocks noChangeAspect="1" noChangeArrowheads="1"/>
          </p:cNvPicPr>
          <p:nvPr/>
        </p:nvPicPr>
        <p:blipFill>
          <a:blip r:embed="rId2" cstate="print"/>
          <a:srcRect/>
          <a:stretch>
            <a:fillRect/>
          </a:stretch>
        </p:blipFill>
        <p:spPr bwMode="auto">
          <a:xfrm>
            <a:off x="4546600" y="3276600"/>
            <a:ext cx="4305300" cy="2808709"/>
          </a:xfrm>
          <a:prstGeom prst="rect">
            <a:avLst/>
          </a:prstGeom>
          <a:noFill/>
          <a:ln w="9525">
            <a:noFill/>
            <a:miter lim="800000"/>
            <a:headEnd/>
            <a:tailEnd/>
          </a:ln>
          <a:effectLst/>
        </p:spPr>
      </p:pic>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探测器的响应速度</a:t>
            </a:r>
          </a:p>
        </p:txBody>
      </p:sp>
      <p:sp>
        <p:nvSpPr>
          <p:cNvPr id="8" name="页脚占位符 7">
            <a:extLst>
              <a:ext uri="{FF2B5EF4-FFF2-40B4-BE49-F238E27FC236}">
                <a16:creationId xmlns:a16="http://schemas.microsoft.com/office/drawing/2014/main" id="{6DA3AAB2-D5CC-4280-965B-4370B14D83E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BB98002D-27BA-479A-B173-39F99017C3F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Documents and Settings\吳坤憲\My Documents\光電元件講義\4-9.jpg"/>
          <p:cNvPicPr>
            <a:picLocks noChangeAspect="1" noChangeArrowheads="1"/>
          </p:cNvPicPr>
          <p:nvPr/>
        </p:nvPicPr>
        <p:blipFill>
          <a:blip r:embed="rId2" cstate="print">
            <a:lum bright="-42000" contrast="66000"/>
          </a:blip>
          <a:srcRect/>
          <a:stretch>
            <a:fillRect/>
          </a:stretch>
        </p:blipFill>
        <p:spPr>
          <a:xfrm>
            <a:off x="2324100" y="4196183"/>
            <a:ext cx="4495800" cy="2356584"/>
          </a:xfrm>
          <a:prstGeom prst="rect">
            <a:avLst/>
          </a:prstGeom>
          <a:noFill/>
          <a:ln/>
        </p:spPr>
      </p:pic>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型探测器中载流子的输运过程</a:t>
            </a:r>
          </a:p>
        </p:txBody>
      </p:sp>
      <p:sp>
        <p:nvSpPr>
          <p:cNvPr id="3" name="内容占位符 2"/>
          <p:cNvSpPr>
            <a:spLocks noGrp="1"/>
          </p:cNvSpPr>
          <p:nvPr>
            <p:ph sz="quarter" idx="1"/>
          </p:nvPr>
        </p:nvSpPr>
        <p:spPr/>
        <p:txBody>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型探测器，当有光入射探测器中，在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区和</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区均产生电子空穴对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区的电场很弱，电子受到的电场作用很弱，主要通过扩散运动向</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极运动。在</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区载流子的输运时间取决于少子</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电子的扩散时间。</a:t>
            </a:r>
            <a:endParaRPr lang="en-US" altLang="zh-CN" sz="2000" dirty="0">
              <a:latin typeface="Times New Roman" panose="02020603050405020304" pitchFamily="18" charset="0"/>
              <a:cs typeface="Times New Roman" panose="02020603050405020304" pitchFamily="18" charset="0"/>
            </a:endParaRPr>
          </a:p>
          <a:p>
            <a:pPr lvl="1" algn="just">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区的电场很弱，空穴受到的电场作用很弱，主要通过扩散运动向</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极运动。在</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区载流子的输运时间取决于少子</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空穴的扩散时间。</a:t>
            </a:r>
            <a:endParaRPr lang="en-US" altLang="zh-CN" sz="2000" dirty="0">
              <a:latin typeface="Times New Roman" panose="02020603050405020304" pitchFamily="18" charset="0"/>
              <a:cs typeface="Times New Roman" panose="02020603050405020304" pitchFamily="18" charset="0"/>
            </a:endParaRPr>
          </a:p>
          <a:p>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灯片编号占位符 9">
            <a:extLst>
              <a:ext uri="{FF2B5EF4-FFF2-40B4-BE49-F238E27FC236}">
                <a16:creationId xmlns:a16="http://schemas.microsoft.com/office/drawing/2014/main" id="{2358C0FB-8124-469D-9B00-310CBEF7720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型探测器中载流子的输运过程</a:t>
            </a:r>
          </a:p>
        </p:txBody>
      </p:sp>
      <p:sp>
        <p:nvSpPr>
          <p:cNvPr id="3" name="内容占位符 2"/>
          <p:cNvSpPr>
            <a:spLocks noGrp="1"/>
          </p:cNvSpPr>
          <p:nvPr>
            <p:ph sz="quarter" idx="1"/>
          </p:nvPr>
        </p:nvSpPr>
        <p:spPr/>
        <p:txBody>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型探测器，当有光入射探测器中，在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区和</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区均产生电子空穴对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区的电场很强，电子和空穴在强电场的作用下以很快的速度向两极运动。在</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区载流子的输运时间取决于漂移速度更慢的载流子（电子或空穴）的漂移时间。</a:t>
            </a:r>
            <a:endParaRPr lang="en-US" altLang="zh-CN" sz="2000" dirty="0">
              <a:latin typeface="Times New Roman" panose="02020603050405020304" pitchFamily="18" charset="0"/>
              <a:cs typeface="Times New Roman" panose="02020603050405020304" pitchFamily="18" charset="0"/>
            </a:endParaRPr>
          </a:p>
          <a:p>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灯片编号占位符 9">
            <a:extLst>
              <a:ext uri="{FF2B5EF4-FFF2-40B4-BE49-F238E27FC236}">
                <a16:creationId xmlns:a16="http://schemas.microsoft.com/office/drawing/2014/main" id="{2358C0FB-8124-469D-9B00-310CBEF7720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24</a:t>
            </a:fld>
            <a:endParaRPr lang="en-US" dirty="0"/>
          </a:p>
        </p:txBody>
      </p:sp>
      <p:pic>
        <p:nvPicPr>
          <p:cNvPr id="7" name="Picture 6" descr="C:\Documents and Settings\吳坤憲\My Documents\光電元件講義\4-9.jpg">
            <a:extLst>
              <a:ext uri="{FF2B5EF4-FFF2-40B4-BE49-F238E27FC236}">
                <a16:creationId xmlns:a16="http://schemas.microsoft.com/office/drawing/2014/main" id="{F77EFBC3-A498-419E-8BAB-1EE1206847D0}"/>
              </a:ext>
            </a:extLst>
          </p:cNvPr>
          <p:cNvPicPr>
            <a:picLocks noChangeAspect="1" noChangeArrowheads="1"/>
          </p:cNvPicPr>
          <p:nvPr/>
        </p:nvPicPr>
        <p:blipFill>
          <a:blip r:embed="rId2" cstate="print">
            <a:lum bright="-42000" contrast="66000"/>
          </a:blip>
          <a:srcRect/>
          <a:stretch>
            <a:fillRect/>
          </a:stretch>
        </p:blipFill>
        <p:spPr>
          <a:xfrm>
            <a:off x="2324100" y="4196183"/>
            <a:ext cx="4495800" cy="2356584"/>
          </a:xfrm>
          <a:prstGeom prst="rect">
            <a:avLst/>
          </a:prstGeom>
          <a:noFill/>
          <a:ln/>
        </p:spPr>
      </p:pic>
    </p:spTree>
    <p:extLst>
      <p:ext uri="{BB962C8B-B14F-4D97-AF65-F5344CB8AC3E}">
        <p14:creationId xmlns:p14="http://schemas.microsoft.com/office/powerpoint/2010/main" val="3414842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载流子渡越时间限制的带宽</a:t>
            </a:r>
          </a:p>
        </p:txBody>
      </p:sp>
      <p:sp>
        <p:nvSpPr>
          <p:cNvPr id="3" name="内容占位符 2"/>
          <p:cNvSpPr>
            <a:spLocks noGrp="1"/>
          </p:cNvSpPr>
          <p:nvPr>
            <p:ph sz="quarter" idx="1"/>
          </p:nvPr>
        </p:nvSpPr>
        <p:spPr/>
        <p:txBody>
          <a:bodyPr>
            <a:normAutofit fontScale="85000" lnSpcReduction="20000"/>
          </a:bodyPr>
          <a:lstStyle/>
          <a:p>
            <a:r>
              <a:rPr lang="zh-CN" altLang="en-US" sz="3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光电流的响应时间，取决于载流子的渡越时间，其主要受限于两个方面：</a:t>
            </a:r>
            <a:endParaRPr lang="en-US" altLang="zh-CN" sz="3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电子（空穴）在扩散区的扩散时间</a:t>
            </a:r>
            <a:endParaRPr lang="en-US" altLang="zh-CN"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altLang="zh-CN" sz="26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区）产生的载流子受到的电场作用很弱，主要通过扩散作用向</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极（</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极）输运</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载流子在耗尽区的漂移时间</a:t>
            </a:r>
            <a:endParaRPr lang="en-US" altLang="zh-CN"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由于耗尽区中空穴饱和漂移速率远小于电子的饱和漂移速率，其漂移时间主要取决于空穴的漂移时间</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载流子渡越时间限制带宽</a:t>
            </a:r>
            <a:endParaRPr lang="en-US" altLang="zh-CN" dirty="0">
              <a:latin typeface="Times New Roman" panose="02020603050405020304" pitchFamily="18" charset="0"/>
              <a:cs typeface="Times New Roman" panose="02020603050405020304" pitchFamily="18" charset="0"/>
            </a:endParaRPr>
          </a:p>
        </p:txBody>
      </p:sp>
      <p:sp>
        <p:nvSpPr>
          <p:cNvPr id="12" name="灯片编号占位符 11">
            <a:extLst>
              <a:ext uri="{FF2B5EF4-FFF2-40B4-BE49-F238E27FC236}">
                <a16:creationId xmlns:a16="http://schemas.microsoft.com/office/drawing/2014/main" id="{EFC964C8-FE3F-4142-BC6A-94EBFB8F954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25</a:t>
            </a:fld>
            <a:endParaRPr 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05659728"/>
              </p:ext>
            </p:extLst>
          </p:nvPr>
        </p:nvGraphicFramePr>
        <p:xfrm>
          <a:off x="4133850" y="4941544"/>
          <a:ext cx="876300" cy="621056"/>
        </p:xfrm>
        <a:graphic>
          <a:graphicData uri="http://schemas.openxmlformats.org/presentationml/2006/ole">
            <mc:AlternateContent xmlns:mc="http://schemas.openxmlformats.org/markup-compatibility/2006">
              <mc:Choice xmlns:v="urn:schemas-microsoft-com:vml" Requires="v">
                <p:oleObj name="Equation" r:id="rId2" imgW="609480" imgH="431640" progId="">
                  <p:embed/>
                </p:oleObj>
              </mc:Choice>
              <mc:Fallback>
                <p:oleObj name="Equation" r:id="rId2" imgW="609480" imgH="431640" progId="">
                  <p:embed/>
                  <p:pic>
                    <p:nvPicPr>
                      <p:cNvPr id="0" name="Picture 3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4941544"/>
                        <a:ext cx="876300" cy="621056"/>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03769821"/>
              </p:ext>
            </p:extLst>
          </p:nvPr>
        </p:nvGraphicFramePr>
        <p:xfrm>
          <a:off x="3910211" y="3185557"/>
          <a:ext cx="1323578" cy="700643"/>
        </p:xfrm>
        <a:graphic>
          <a:graphicData uri="http://schemas.openxmlformats.org/presentationml/2006/ole">
            <mc:AlternateContent xmlns:mc="http://schemas.openxmlformats.org/markup-compatibility/2006">
              <mc:Choice xmlns:v="urn:schemas-microsoft-com:vml" Requires="v">
                <p:oleObj name="Equation" r:id="rId4" imgW="863280" imgH="457200" progId="">
                  <p:embed/>
                </p:oleObj>
              </mc:Choice>
              <mc:Fallback>
                <p:oleObj name="Equation" r:id="rId4" imgW="863280" imgH="457200" progId="">
                  <p:embed/>
                  <p:pic>
                    <p:nvPicPr>
                      <p:cNvPr id="0" name="Picture 3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0211" y="3185557"/>
                        <a:ext cx="1323578" cy="700643"/>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48863021"/>
              </p:ext>
            </p:extLst>
          </p:nvPr>
        </p:nvGraphicFramePr>
        <p:xfrm>
          <a:off x="3243263" y="5943600"/>
          <a:ext cx="2657473" cy="720062"/>
        </p:xfrm>
        <a:graphic>
          <a:graphicData uri="http://schemas.openxmlformats.org/presentationml/2006/ole">
            <mc:AlternateContent xmlns:mc="http://schemas.openxmlformats.org/markup-compatibility/2006">
              <mc:Choice xmlns:v="urn:schemas-microsoft-com:vml" Requires="v">
                <p:oleObj name="Equation" r:id="rId6" imgW="1638000" imgH="444240" progId="">
                  <p:embed/>
                </p:oleObj>
              </mc:Choice>
              <mc:Fallback>
                <p:oleObj name="Equation" r:id="rId6" imgW="1638000" imgH="444240" progId="">
                  <p:embed/>
                  <p:pic>
                    <p:nvPicPr>
                      <p:cNvPr id="0" name="Picture 3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3263" y="5943600"/>
                        <a:ext cx="2657473" cy="720062"/>
                      </a:xfrm>
                      <a:prstGeom prst="rect">
                        <a:avLst/>
                      </a:prstGeom>
                      <a:noFill/>
                    </p:spPr>
                  </p:pic>
                </p:oleObj>
              </mc:Fallback>
            </mc:AlternateContent>
          </a:graphicData>
        </a:graphic>
      </p:graphicFrame>
    </p:spTree>
    <p:extLst>
      <p:ext uri="{BB962C8B-B14F-4D97-AF65-F5344CB8AC3E}">
        <p14:creationId xmlns:p14="http://schemas.microsoft.com/office/powerpoint/2010/main" val="2937760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载流子饱和漂移速率</a:t>
            </a:r>
          </a:p>
        </p:txBody>
      </p:sp>
      <p:sp>
        <p:nvSpPr>
          <p:cNvPr id="3" name="内容占位符 2"/>
          <p:cNvSpPr>
            <a:spLocks noGrp="1"/>
          </p:cNvSpPr>
          <p:nvPr>
            <p:ph sz="quarter" idx="1"/>
          </p:nvPr>
        </p:nvSpPr>
        <p:spPr/>
        <p:txBody>
          <a:bodyPr>
            <a:normAutofit/>
          </a:bodyPr>
          <a:lstStyle/>
          <a:p>
            <a:pPr algn="just">
              <a:lnSpc>
                <a:spcPct val="110000"/>
              </a:lnSpc>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在低电场下</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(&lt;10kV/cm)</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，载流子漂移速率与电场强度成正比</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在强电场下，载流子收到的声子散射作用快速增加，载流子的漂移速率趋于定值，即</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饱和漂移速率</a:t>
            </a:r>
            <a:endPar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等</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III-V</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族材料，卫星能谷与能谷能量差较小，高能载流子容易发生能谷间散射进入有效质量更大的卫星能谷，从而导致电场越强，饱和漂移速率越低的现象。</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10000"/>
              </a:lnSpc>
            </a:pPr>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灯片编号占位符 8">
            <a:extLst>
              <a:ext uri="{FF2B5EF4-FFF2-40B4-BE49-F238E27FC236}">
                <a16:creationId xmlns:a16="http://schemas.microsoft.com/office/drawing/2014/main" id="{2955BAA4-3EC0-43CF-BC2E-48F5473F5B3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26</a:t>
            </a:fld>
            <a:endParaRPr lang="en-US" dirty="0"/>
          </a:p>
        </p:txBody>
      </p:sp>
      <p:pic>
        <p:nvPicPr>
          <p:cNvPr id="12800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66800" y="3886200"/>
            <a:ext cx="3635685" cy="2375732"/>
          </a:xfrm>
          <a:prstGeom prst="rect">
            <a:avLst/>
          </a:prstGeom>
          <a:noFill/>
          <a:ln w="9525">
            <a:noFill/>
            <a:miter lim="800000"/>
            <a:headEnd/>
            <a:tailEnd/>
          </a:ln>
        </p:spPr>
      </p:pic>
      <p:pic>
        <p:nvPicPr>
          <p:cNvPr id="12800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74776" y="3886200"/>
            <a:ext cx="3792996" cy="2608905"/>
          </a:xfrm>
          <a:prstGeom prst="rect">
            <a:avLst/>
          </a:prstGeom>
          <a:noFill/>
          <a:ln w="9525">
            <a:noFill/>
            <a:miter lim="800000"/>
            <a:headEnd/>
            <a:tailEnd/>
          </a:ln>
        </p:spPr>
      </p:pic>
      <p:graphicFrame>
        <p:nvGraphicFramePr>
          <p:cNvPr id="128004" name="Object 4"/>
          <p:cNvGraphicFramePr>
            <a:graphicFrameLocks noChangeAspect="1"/>
          </p:cNvGraphicFramePr>
          <p:nvPr>
            <p:extLst>
              <p:ext uri="{D42A27DB-BD31-4B8C-83A1-F6EECF244321}">
                <p14:modId xmlns:p14="http://schemas.microsoft.com/office/powerpoint/2010/main" val="3629427369"/>
              </p:ext>
            </p:extLst>
          </p:nvPr>
        </p:nvGraphicFramePr>
        <p:xfrm>
          <a:off x="4114800" y="1752600"/>
          <a:ext cx="914400" cy="405566"/>
        </p:xfrm>
        <a:graphic>
          <a:graphicData uri="http://schemas.openxmlformats.org/presentationml/2006/ole">
            <mc:AlternateContent xmlns:mc="http://schemas.openxmlformats.org/markup-compatibility/2006">
              <mc:Choice xmlns:v="urn:schemas-microsoft-com:vml" Requires="v">
                <p:oleObj name="公式" r:id="rId4" imgW="457200" imgH="203040" progId="Equation.3">
                  <p:embed/>
                </p:oleObj>
              </mc:Choice>
              <mc:Fallback>
                <p:oleObj name="公式" r:id="rId4" imgW="457200" imgH="2030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752600"/>
                        <a:ext cx="914400" cy="405566"/>
                      </a:xfrm>
                      <a:prstGeom prst="rect">
                        <a:avLst/>
                      </a:prstGeom>
                      <a:noFill/>
                    </p:spPr>
                  </p:pic>
                </p:oleObj>
              </mc:Fallback>
            </mc:AlternateContent>
          </a:graphicData>
        </a:graphic>
      </p:graphicFrame>
    </p:spTree>
    <p:extLst>
      <p:ext uri="{BB962C8B-B14F-4D97-AF65-F5344CB8AC3E}">
        <p14:creationId xmlns:p14="http://schemas.microsoft.com/office/powerpoint/2010/main" val="3052412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载流子饱和漂移速率</a:t>
            </a:r>
          </a:p>
        </p:txBody>
      </p:sp>
      <p:grpSp>
        <p:nvGrpSpPr>
          <p:cNvPr id="10" name="组合 9"/>
          <p:cNvGrpSpPr/>
          <p:nvPr/>
        </p:nvGrpSpPr>
        <p:grpSpPr>
          <a:xfrm>
            <a:off x="1676401" y="1526772"/>
            <a:ext cx="5791200" cy="4569227"/>
            <a:chOff x="659732" y="3419271"/>
            <a:chExt cx="3886200" cy="3296331"/>
          </a:xfrm>
        </p:grpSpPr>
        <p:pic>
          <p:nvPicPr>
            <p:cNvPr id="11" name="Picture 2" descr="http://www.ioffe.ru/SVA/NSM/Semicond/InP/Figs/821.g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732" y="3419271"/>
              <a:ext cx="3886200" cy="300297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4"/>
            <p:cNvSpPr/>
            <p:nvPr/>
          </p:nvSpPr>
          <p:spPr>
            <a:xfrm>
              <a:off x="2618962" y="4127500"/>
              <a:ext cx="52573" cy="58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5"/>
            <p:cNvSpPr/>
            <p:nvPr/>
          </p:nvSpPr>
          <p:spPr>
            <a:xfrm>
              <a:off x="2560704" y="4200525"/>
              <a:ext cx="52573" cy="58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Arrow Connector 16"/>
            <p:cNvCxnSpPr>
              <a:stCxn id="13" idx="6"/>
            </p:cNvCxnSpPr>
            <p:nvPr/>
          </p:nvCxnSpPr>
          <p:spPr>
            <a:xfrm>
              <a:off x="2613277" y="4229781"/>
              <a:ext cx="618873" cy="6281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7"/>
            <p:cNvCxnSpPr>
              <a:cxnSpLocks/>
              <a:stCxn id="12" idx="6"/>
            </p:cNvCxnSpPr>
            <p:nvPr/>
          </p:nvCxnSpPr>
          <p:spPr>
            <a:xfrm>
              <a:off x="2671535" y="4156756"/>
              <a:ext cx="605065" cy="12949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2090" y="6426955"/>
              <a:ext cx="1701483" cy="288647"/>
            </a:xfrm>
            <a:prstGeom prst="rect">
              <a:avLst/>
            </a:prstGeom>
            <a:noFill/>
          </p:spPr>
          <p:txBody>
            <a:bodyPr wrap="square" rtlCol="0">
              <a:spAutoFit/>
            </a:bodyPr>
            <a:lstStyle/>
            <a:p>
              <a:pPr algn="ctr"/>
              <a:r>
                <a:rPr lang="en-US" altLang="zh-CN" sz="2000" dirty="0" err="1">
                  <a:latin typeface="Times New Roman" panose="02020603050405020304" pitchFamily="18" charset="0"/>
                  <a:cs typeface="Times New Roman" panose="02020603050405020304" pitchFamily="18" charset="0"/>
                </a:rPr>
                <a:t>InP</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谷间散射示意图</a:t>
              </a:r>
            </a:p>
          </p:txBody>
        </p:sp>
      </p:grpSp>
      <p:sp>
        <p:nvSpPr>
          <p:cNvPr id="9" name="灯片编号占位符 8">
            <a:extLst>
              <a:ext uri="{FF2B5EF4-FFF2-40B4-BE49-F238E27FC236}">
                <a16:creationId xmlns:a16="http://schemas.microsoft.com/office/drawing/2014/main" id="{2955BAA4-3EC0-43CF-BC2E-48F5473F5B3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27</a:t>
            </a:fld>
            <a:endParaRPr lang="en-US" dirty="0"/>
          </a:p>
        </p:txBody>
      </p:sp>
    </p:spTree>
    <p:extLst>
      <p:ext uri="{BB962C8B-B14F-4D97-AF65-F5344CB8AC3E}">
        <p14:creationId xmlns:p14="http://schemas.microsoft.com/office/powerpoint/2010/main" val="2999749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等效电路及</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时间常数限制带宽</a:t>
            </a:r>
          </a:p>
        </p:txBody>
      </p:sp>
      <p:sp>
        <p:nvSpPr>
          <p:cNvPr id="3" name="内容占位符 2"/>
          <p:cNvSpPr>
            <a:spLocks noGrp="1"/>
          </p:cNvSpPr>
          <p:nvPr>
            <p:ph sz="quarter" idx="1"/>
          </p:nvPr>
        </p:nvSpPr>
        <p:spPr/>
        <p:txBody>
          <a:bodyPr>
            <a:normAutofit/>
          </a:bodyPr>
          <a:lstStyle/>
          <a:p>
            <a:pPr algn="just"/>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PD</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等效电路</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页脚占位符 82">
            <a:extLst>
              <a:ext uri="{FF2B5EF4-FFF2-40B4-BE49-F238E27FC236}">
                <a16:creationId xmlns:a16="http://schemas.microsoft.com/office/drawing/2014/main" id="{EAE9D368-E12F-4B69-A197-12240A0586D5}"/>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4" name="灯片编号占位符 83">
            <a:extLst>
              <a:ext uri="{FF2B5EF4-FFF2-40B4-BE49-F238E27FC236}">
                <a16:creationId xmlns:a16="http://schemas.microsoft.com/office/drawing/2014/main" id="{2572D40F-93CE-4016-BB01-310B871388AB}"/>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28</a:t>
            </a:fld>
            <a:endParaRPr lang="en-US" dirty="0"/>
          </a:p>
        </p:txBody>
      </p:sp>
      <p:grpSp>
        <p:nvGrpSpPr>
          <p:cNvPr id="85" name="组合 84">
            <a:extLst>
              <a:ext uri="{FF2B5EF4-FFF2-40B4-BE49-F238E27FC236}">
                <a16:creationId xmlns:a16="http://schemas.microsoft.com/office/drawing/2014/main" id="{43877F6C-583A-422F-9B9E-C5DC0935E391}"/>
              </a:ext>
            </a:extLst>
          </p:cNvPr>
          <p:cNvGrpSpPr/>
          <p:nvPr/>
        </p:nvGrpSpPr>
        <p:grpSpPr>
          <a:xfrm>
            <a:off x="2057400" y="2209800"/>
            <a:ext cx="6176377" cy="3566315"/>
            <a:chOff x="4182647" y="1210756"/>
            <a:chExt cx="4580353" cy="2755339"/>
          </a:xfrm>
        </p:grpSpPr>
        <p:grpSp>
          <p:nvGrpSpPr>
            <p:cNvPr id="6" name="Group 3"/>
            <p:cNvGrpSpPr/>
            <p:nvPr/>
          </p:nvGrpSpPr>
          <p:grpSpPr>
            <a:xfrm>
              <a:off x="4182647" y="1210756"/>
              <a:ext cx="4580353" cy="2057400"/>
              <a:chOff x="-1371600" y="4419600"/>
              <a:chExt cx="4237038" cy="1752600"/>
            </a:xfrm>
          </p:grpSpPr>
          <p:grpSp>
            <p:nvGrpSpPr>
              <p:cNvPr id="7" name="Group 100"/>
              <p:cNvGrpSpPr/>
              <p:nvPr/>
            </p:nvGrpSpPr>
            <p:grpSpPr>
              <a:xfrm>
                <a:off x="2208209" y="5416579"/>
                <a:ext cx="280991" cy="419107"/>
                <a:chOff x="2971800" y="4724400"/>
                <a:chExt cx="280991" cy="1104900"/>
              </a:xfrm>
            </p:grpSpPr>
            <p:cxnSp>
              <p:nvCxnSpPr>
                <p:cNvPr id="67" name="Straight Connector 64"/>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5"/>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6"/>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7"/>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68"/>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69"/>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0"/>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1"/>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2"/>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3"/>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4"/>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5"/>
              <p:cNvCxnSpPr/>
              <p:nvPr/>
            </p:nvCxnSpPr>
            <p:spPr bwMode="auto">
              <a:xfrm rot="10800000">
                <a:off x="1905000" y="512445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6"/>
              <p:cNvSpPr/>
              <p:nvPr/>
            </p:nvSpPr>
            <p:spPr bwMode="auto">
              <a:xfrm>
                <a:off x="1905000" y="508635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cxnSp>
            <p:nvCxnSpPr>
              <p:cNvPr id="10" name="Straight Connector 7"/>
              <p:cNvCxnSpPr/>
              <p:nvPr/>
            </p:nvCxnSpPr>
            <p:spPr bwMode="auto">
              <a:xfrm rot="5400000" flipH="1" flipV="1">
                <a:off x="2205038" y="5267325"/>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8"/>
              <p:cNvCxnSpPr/>
              <p:nvPr/>
            </p:nvCxnSpPr>
            <p:spPr bwMode="auto">
              <a:xfrm rot="10800000">
                <a:off x="1905000" y="613410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9"/>
              <p:cNvSpPr/>
              <p:nvPr/>
            </p:nvSpPr>
            <p:spPr bwMode="auto">
              <a:xfrm>
                <a:off x="1905000" y="60960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cxnSp>
            <p:nvCxnSpPr>
              <p:cNvPr id="13" name="Straight Connector 10"/>
              <p:cNvCxnSpPr/>
              <p:nvPr/>
            </p:nvCxnSpPr>
            <p:spPr bwMode="auto">
              <a:xfrm rot="5400000" flipH="1" flipV="1">
                <a:off x="2206625" y="5972175"/>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48"/>
              <p:cNvGrpSpPr/>
              <p:nvPr/>
            </p:nvGrpSpPr>
            <p:grpSpPr>
              <a:xfrm>
                <a:off x="609600" y="4724400"/>
                <a:ext cx="1066800" cy="552450"/>
                <a:chOff x="1752600" y="4248150"/>
                <a:chExt cx="1066800" cy="552450"/>
              </a:xfrm>
            </p:grpSpPr>
            <p:pic>
              <p:nvPicPr>
                <p:cNvPr id="59" name="Picture 2"/>
                <p:cNvPicPr>
                  <a:picLocks noChangeAspect="1" noChangeArrowheads="1"/>
                </p:cNvPicPr>
                <p:nvPr/>
              </p:nvPicPr>
              <p:blipFill>
                <a:blip r:embed="rId2" cstate="print"/>
                <a:srcRect l="56666" t="8123" r="35556" b="85619"/>
                <a:stretch>
                  <a:fillRect/>
                </a:stretch>
              </p:blipFill>
              <p:spPr bwMode="auto">
                <a:xfrm>
                  <a:off x="2209800" y="4318000"/>
                  <a:ext cx="266700" cy="298450"/>
                </a:xfrm>
                <a:prstGeom prst="rect">
                  <a:avLst/>
                </a:prstGeom>
                <a:noFill/>
                <a:ln w="9525">
                  <a:noFill/>
                  <a:miter lim="800000"/>
                  <a:headEnd/>
                  <a:tailEnd/>
                </a:ln>
              </p:spPr>
            </p:pic>
            <p:cxnSp>
              <p:nvCxnSpPr>
                <p:cNvPr id="60" name="Straight Connector 57"/>
                <p:cNvCxnSpPr/>
                <p:nvPr/>
              </p:nvCxnSpPr>
              <p:spPr bwMode="auto">
                <a:xfrm rot="5400000" flipH="1" flipV="1">
                  <a:off x="2438400" y="4648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58"/>
                <p:cNvCxnSpPr/>
                <p:nvPr/>
              </p:nvCxnSpPr>
              <p:spPr bwMode="auto">
                <a:xfrm rot="5400000" flipH="1" flipV="1">
                  <a:off x="2362200" y="4648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59"/>
                <p:cNvCxnSpPr/>
                <p:nvPr/>
              </p:nvCxnSpPr>
              <p:spPr bwMode="auto">
                <a:xfrm rot="10800000">
                  <a:off x="2590800" y="46482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0"/>
                <p:cNvSpPr/>
                <p:nvPr/>
              </p:nvSpPr>
              <p:spPr bwMode="auto">
                <a:xfrm>
                  <a:off x="2743200" y="46101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cxnSp>
              <p:nvCxnSpPr>
                <p:cNvPr id="64" name="Straight Connector 61"/>
                <p:cNvCxnSpPr/>
                <p:nvPr/>
              </p:nvCxnSpPr>
              <p:spPr bwMode="auto">
                <a:xfrm rot="10800000">
                  <a:off x="1752600" y="4648200"/>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2"/>
                <p:cNvSpPr/>
                <p:nvPr/>
              </p:nvSpPr>
              <p:spPr bwMode="auto">
                <a:xfrm>
                  <a:off x="2286000" y="46101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66" name="Oval 63"/>
                <p:cNvSpPr/>
                <p:nvPr/>
              </p:nvSpPr>
              <p:spPr bwMode="auto">
                <a:xfrm>
                  <a:off x="2292350" y="424815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15" name="Straight Connector 12"/>
              <p:cNvCxnSpPr/>
              <p:nvPr/>
            </p:nvCxnSpPr>
            <p:spPr bwMode="auto">
              <a:xfrm rot="10800000">
                <a:off x="601980" y="6134100"/>
                <a:ext cx="10744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3"/>
              <p:cNvSpPr/>
              <p:nvPr/>
            </p:nvSpPr>
            <p:spPr bwMode="auto">
              <a:xfrm>
                <a:off x="1614481" y="6091235"/>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Box 16"/>
              <p:cNvSpPr txBox="1"/>
              <p:nvPr/>
            </p:nvSpPr>
            <p:spPr>
              <a:xfrm>
                <a:off x="1055831" y="4419600"/>
                <a:ext cx="683891" cy="262180"/>
              </a:xfrm>
              <a:prstGeom prst="rect">
                <a:avLst/>
              </a:prstGeom>
              <a:noFill/>
              <a:ln>
                <a:noFill/>
              </a:ln>
            </p:spPr>
            <p:txBody>
              <a:bodyPr wrap="none" rtlCol="0">
                <a:spAutoFit/>
              </a:bodyPr>
              <a:lstStyle/>
              <a:p>
                <a:r>
                  <a:rPr lang="en-US" altLang="zh-CN" sz="1400" b="1" dirty="0"/>
                  <a:t>DC Bias</a:t>
                </a:r>
                <a:endParaRPr lang="zh-CN" altLang="en-US" sz="1400" b="1" dirty="0"/>
              </a:p>
            </p:txBody>
          </p:sp>
          <p:sp>
            <p:nvSpPr>
              <p:cNvPr id="18" name="Rectangle 15"/>
              <p:cNvSpPr/>
              <p:nvPr/>
            </p:nvSpPr>
            <p:spPr>
              <a:xfrm>
                <a:off x="1066800" y="4419600"/>
                <a:ext cx="685800" cy="914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381000" y="4571226"/>
                <a:ext cx="713015" cy="262180"/>
              </a:xfrm>
              <a:prstGeom prst="rect">
                <a:avLst/>
              </a:prstGeom>
              <a:noFill/>
              <a:ln>
                <a:noFill/>
              </a:ln>
            </p:spPr>
            <p:txBody>
              <a:bodyPr wrap="none" rtlCol="0">
                <a:spAutoFit/>
              </a:bodyPr>
              <a:lstStyle/>
              <a:p>
                <a:r>
                  <a:rPr lang="en-US" altLang="zh-CN" sz="1400" b="1" dirty="0"/>
                  <a:t>Bias tee</a:t>
                </a:r>
                <a:endParaRPr lang="zh-CN" altLang="en-US" sz="1400" b="1" dirty="0"/>
              </a:p>
            </p:txBody>
          </p:sp>
          <p:sp>
            <p:nvSpPr>
              <p:cNvPr id="20" name="TextBox 19"/>
              <p:cNvSpPr txBox="1"/>
              <p:nvPr/>
            </p:nvSpPr>
            <p:spPr>
              <a:xfrm>
                <a:off x="2449940" y="5488838"/>
                <a:ext cx="415498" cy="338554"/>
              </a:xfrm>
              <a:prstGeom prst="rect">
                <a:avLst/>
              </a:prstGeom>
              <a:noFill/>
              <a:ln>
                <a:noFill/>
              </a:ln>
            </p:spPr>
            <p:txBody>
              <a:bodyPr wrap="none" rtlCol="0">
                <a:spAutoFit/>
              </a:bodyPr>
              <a:lstStyle/>
              <a:p>
                <a:r>
                  <a:rPr lang="en-US" altLang="zh-CN" sz="1600" b="1" dirty="0"/>
                  <a:t>R</a:t>
                </a:r>
                <a:r>
                  <a:rPr lang="en-US" altLang="zh-CN" sz="1600" b="1" baseline="-25000" dirty="0"/>
                  <a:t>L</a:t>
                </a:r>
                <a:endParaRPr lang="zh-CN" altLang="en-US" sz="1600" b="1" baseline="-25000" dirty="0"/>
              </a:p>
            </p:txBody>
          </p:sp>
          <p:grpSp>
            <p:nvGrpSpPr>
              <p:cNvPr id="21" name="Group 148"/>
              <p:cNvGrpSpPr/>
              <p:nvPr/>
            </p:nvGrpSpPr>
            <p:grpSpPr>
              <a:xfrm>
                <a:off x="457200" y="5105400"/>
                <a:ext cx="304800" cy="1047750"/>
                <a:chOff x="2133600" y="4953000"/>
                <a:chExt cx="304800" cy="1047750"/>
              </a:xfrm>
            </p:grpSpPr>
            <p:grpSp>
              <p:nvGrpSpPr>
                <p:cNvPr id="54" name="Group 153"/>
                <p:cNvGrpSpPr/>
                <p:nvPr/>
              </p:nvGrpSpPr>
              <p:grpSpPr>
                <a:xfrm rot="16200000">
                  <a:off x="1762125" y="5324475"/>
                  <a:ext cx="1047750" cy="304800"/>
                  <a:chOff x="1238250" y="5029200"/>
                  <a:chExt cx="1047750" cy="304800"/>
                </a:xfrm>
              </p:grpSpPr>
              <p:cxnSp>
                <p:nvCxnSpPr>
                  <p:cNvPr id="56" name="Straight Connector 53"/>
                  <p:cNvCxnSpPr/>
                  <p:nvPr/>
                </p:nvCxnSpPr>
                <p:spPr bwMode="auto">
                  <a:xfrm rot="5400000" flipH="1" flipV="1">
                    <a:off x="16002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4"/>
                  <p:cNvCxnSpPr/>
                  <p:nvPr/>
                </p:nvCxnSpPr>
                <p:spPr bwMode="auto">
                  <a:xfrm rot="10800000">
                    <a:off x="1905000" y="5181600"/>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5"/>
                  <p:cNvCxnSpPr/>
                  <p:nvPr/>
                </p:nvCxnSpPr>
                <p:spPr bwMode="auto">
                  <a:xfrm rot="10800000">
                    <a:off x="1238250" y="5181600"/>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Isosceles Triangle 52"/>
                <p:cNvSpPr/>
                <p:nvPr/>
              </p:nvSpPr>
              <p:spPr>
                <a:xfrm flipV="1">
                  <a:off x="2171700" y="5334000"/>
                  <a:ext cx="228600" cy="152400"/>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Group 135"/>
              <p:cNvGrpSpPr/>
              <p:nvPr/>
            </p:nvGrpSpPr>
            <p:grpSpPr>
              <a:xfrm rot="16200000">
                <a:off x="-337301" y="4780763"/>
                <a:ext cx="280991" cy="419107"/>
                <a:chOff x="2971800" y="4724400"/>
                <a:chExt cx="280991" cy="1104900"/>
              </a:xfrm>
            </p:grpSpPr>
            <p:cxnSp>
              <p:nvCxnSpPr>
                <p:cNvPr id="43" name="Straight Connector 40"/>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1"/>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2"/>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3"/>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4"/>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5"/>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6"/>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7"/>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48"/>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49"/>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0"/>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153"/>
              <p:cNvGrpSpPr/>
              <p:nvPr/>
            </p:nvGrpSpPr>
            <p:grpSpPr>
              <a:xfrm rot="16200000">
                <a:off x="-1133475" y="5343525"/>
                <a:ext cx="1047750" cy="304800"/>
                <a:chOff x="1238250" y="5029200"/>
                <a:chExt cx="1047750" cy="304800"/>
              </a:xfrm>
            </p:grpSpPr>
            <p:cxnSp>
              <p:nvCxnSpPr>
                <p:cNvPr id="39" name="Straight Connector 36"/>
                <p:cNvCxnSpPr/>
                <p:nvPr/>
              </p:nvCxnSpPr>
              <p:spPr bwMode="auto">
                <a:xfrm rot="5400000" flipH="1" flipV="1">
                  <a:off x="16764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7"/>
                <p:cNvCxnSpPr/>
                <p:nvPr/>
              </p:nvCxnSpPr>
              <p:spPr bwMode="auto">
                <a:xfrm rot="5400000" flipH="1" flipV="1">
                  <a:off x="16002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38"/>
                <p:cNvCxnSpPr/>
                <p:nvPr/>
              </p:nvCxnSpPr>
              <p:spPr bwMode="auto">
                <a:xfrm rot="10800000">
                  <a:off x="1828800" y="518160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9"/>
                <p:cNvCxnSpPr/>
                <p:nvPr/>
              </p:nvCxnSpPr>
              <p:spPr bwMode="auto">
                <a:xfrm rot="10800000">
                  <a:off x="1238250" y="5181600"/>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167"/>
              <p:cNvGrpSpPr/>
              <p:nvPr/>
            </p:nvGrpSpPr>
            <p:grpSpPr>
              <a:xfrm>
                <a:off x="-1323791" y="4968240"/>
                <a:ext cx="304800" cy="1047750"/>
                <a:chOff x="609600" y="4655820"/>
                <a:chExt cx="304800" cy="1047750"/>
              </a:xfrm>
            </p:grpSpPr>
            <p:sp>
              <p:nvSpPr>
                <p:cNvPr id="35" name="Oval 32"/>
                <p:cNvSpPr/>
                <p:nvPr/>
              </p:nvSpPr>
              <p:spPr>
                <a:xfrm>
                  <a:off x="609600" y="501650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Straight Arrow Connector 33"/>
                <p:cNvCxnSpPr/>
                <p:nvPr/>
              </p:nvCxnSpPr>
              <p:spPr>
                <a:xfrm rot="5400000" flipH="1" flipV="1">
                  <a:off x="647224" y="5161756"/>
                  <a:ext cx="227806" cy="7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4"/>
                <p:cNvCxnSpPr/>
                <p:nvPr/>
              </p:nvCxnSpPr>
              <p:spPr bwMode="auto">
                <a:xfrm rot="5400000">
                  <a:off x="582930" y="4834890"/>
                  <a:ext cx="3581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5"/>
                <p:cNvCxnSpPr/>
                <p:nvPr/>
              </p:nvCxnSpPr>
              <p:spPr bwMode="auto">
                <a:xfrm rot="5400000">
                  <a:off x="573405" y="5514975"/>
                  <a:ext cx="3771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2"/>
              <p:cNvCxnSpPr/>
              <p:nvPr/>
            </p:nvCxnSpPr>
            <p:spPr bwMode="auto">
              <a:xfrm rot="10800000">
                <a:off x="-1184702" y="4972050"/>
                <a:ext cx="8037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6755" y="5124081"/>
                <a:ext cx="423514" cy="338554"/>
              </a:xfrm>
              <a:prstGeom prst="rect">
                <a:avLst/>
              </a:prstGeom>
              <a:noFill/>
              <a:ln>
                <a:noFill/>
              </a:ln>
            </p:spPr>
            <p:txBody>
              <a:bodyPr wrap="none" rtlCol="0">
                <a:spAutoFit/>
              </a:bodyPr>
              <a:lstStyle/>
              <a:p>
                <a:r>
                  <a:rPr lang="en-US" altLang="zh-CN" sz="1600" b="1" dirty="0"/>
                  <a:t>R</a:t>
                </a:r>
                <a:r>
                  <a:rPr lang="en-US" altLang="zh-CN" sz="1600" b="1" baseline="-25000" dirty="0"/>
                  <a:t>S</a:t>
                </a:r>
                <a:endParaRPr lang="zh-CN" altLang="en-US" sz="1600" b="1" baseline="-25000" dirty="0"/>
              </a:p>
            </p:txBody>
          </p:sp>
          <p:sp>
            <p:nvSpPr>
              <p:cNvPr id="27" name="TextBox 26"/>
              <p:cNvSpPr txBox="1"/>
              <p:nvPr/>
            </p:nvSpPr>
            <p:spPr>
              <a:xfrm>
                <a:off x="-575102" y="5452646"/>
                <a:ext cx="370614" cy="338554"/>
              </a:xfrm>
              <a:prstGeom prst="rect">
                <a:avLst/>
              </a:prstGeom>
              <a:noFill/>
              <a:ln>
                <a:noFill/>
              </a:ln>
            </p:spPr>
            <p:txBody>
              <a:bodyPr wrap="none" rtlCol="0">
                <a:spAutoFit/>
              </a:bodyPr>
              <a:lstStyle/>
              <a:p>
                <a:r>
                  <a:rPr lang="en-US" altLang="zh-CN" sz="1600" b="1" dirty="0" err="1"/>
                  <a:t>C</a:t>
                </a:r>
                <a:r>
                  <a:rPr lang="en-US" altLang="zh-CN" sz="1600" b="1" baseline="-25000" dirty="0" err="1"/>
                  <a:t>j</a:t>
                </a:r>
                <a:endParaRPr lang="zh-CN" altLang="en-US" sz="1600" b="1" baseline="-25000" dirty="0"/>
              </a:p>
            </p:txBody>
          </p:sp>
          <p:sp>
            <p:nvSpPr>
              <p:cNvPr id="28" name="TextBox 27"/>
              <p:cNvSpPr txBox="1"/>
              <p:nvPr/>
            </p:nvSpPr>
            <p:spPr>
              <a:xfrm>
                <a:off x="-1171391" y="5601236"/>
                <a:ext cx="527709" cy="338554"/>
              </a:xfrm>
              <a:prstGeom prst="rect">
                <a:avLst/>
              </a:prstGeom>
              <a:noFill/>
              <a:ln>
                <a:noFill/>
              </a:ln>
            </p:spPr>
            <p:txBody>
              <a:bodyPr wrap="none" rtlCol="0">
                <a:spAutoFit/>
              </a:bodyPr>
              <a:lstStyle/>
              <a:p>
                <a:r>
                  <a:rPr lang="en-US" altLang="zh-CN" sz="1600" b="1" dirty="0" err="1"/>
                  <a:t>i</a:t>
                </a:r>
                <a:r>
                  <a:rPr lang="en-US" altLang="zh-CN" sz="1600" b="1" dirty="0"/>
                  <a:t>(</a:t>
                </a:r>
                <a:r>
                  <a:rPr lang="el-GR" altLang="zh-CN" sz="1600" b="1" dirty="0">
                    <a:latin typeface="Calibri"/>
                    <a:cs typeface="Calibri"/>
                  </a:rPr>
                  <a:t>ω</a:t>
                </a:r>
                <a:r>
                  <a:rPr lang="en-US" altLang="zh-CN" sz="1600" b="1" dirty="0"/>
                  <a:t>)</a:t>
                </a:r>
                <a:endParaRPr lang="zh-CN" altLang="en-US" sz="1600" b="1" baseline="-25000" dirty="0"/>
              </a:p>
            </p:txBody>
          </p:sp>
          <p:cxnSp>
            <p:nvCxnSpPr>
              <p:cNvPr id="29" name="Straight Connector 26"/>
              <p:cNvCxnSpPr/>
              <p:nvPr/>
            </p:nvCxnSpPr>
            <p:spPr bwMode="auto">
              <a:xfrm rot="10800000">
                <a:off x="-1184702" y="6013450"/>
                <a:ext cx="11593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7"/>
              <p:cNvSpPr/>
              <p:nvPr/>
            </p:nvSpPr>
            <p:spPr bwMode="auto">
              <a:xfrm>
                <a:off x="7620" y="494538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31" name="Oval 28"/>
              <p:cNvSpPr/>
              <p:nvPr/>
            </p:nvSpPr>
            <p:spPr bwMode="auto">
              <a:xfrm>
                <a:off x="-22860" y="597408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32" name="Line Callout 1 29"/>
              <p:cNvSpPr/>
              <p:nvPr/>
            </p:nvSpPr>
            <p:spPr>
              <a:xfrm rot="10800000">
                <a:off x="-1371600" y="4648200"/>
                <a:ext cx="1524000" cy="1447800"/>
              </a:xfrm>
              <a:prstGeom prst="borderCallout1">
                <a:avLst>
                  <a:gd name="adj1" fmla="val 32785"/>
                  <a:gd name="adj2" fmla="val 815"/>
                  <a:gd name="adj3" fmla="val 37249"/>
                  <a:gd name="adj4" fmla="val -16174"/>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668934" y="5410200"/>
                <a:ext cx="397866" cy="276999"/>
              </a:xfrm>
              <a:prstGeom prst="rect">
                <a:avLst/>
              </a:prstGeom>
              <a:noFill/>
              <a:ln>
                <a:noFill/>
              </a:ln>
            </p:spPr>
            <p:txBody>
              <a:bodyPr wrap="none" rtlCol="0">
                <a:spAutoFit/>
              </a:bodyPr>
              <a:lstStyle/>
              <a:p>
                <a:r>
                  <a:rPr lang="en-US" altLang="zh-CN" sz="1200" b="1" dirty="0"/>
                  <a:t>PD</a:t>
                </a:r>
                <a:endParaRPr lang="zh-CN" altLang="en-US" sz="1200" b="1" dirty="0"/>
              </a:p>
            </p:txBody>
          </p:sp>
          <p:sp>
            <p:nvSpPr>
              <p:cNvPr id="34" name="Rectangle 31"/>
              <p:cNvSpPr/>
              <p:nvPr/>
            </p:nvSpPr>
            <p:spPr>
              <a:xfrm>
                <a:off x="457200" y="5334000"/>
                <a:ext cx="533400" cy="4572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Rectangle 77"/>
            <p:cNvSpPr/>
            <p:nvPr/>
          </p:nvSpPr>
          <p:spPr>
            <a:xfrm>
              <a:off x="4858055" y="3656970"/>
              <a:ext cx="2438399" cy="309125"/>
            </a:xfrm>
            <a:prstGeom prst="rect">
              <a:avLst/>
            </a:prstGeom>
          </p:spPr>
          <p:txBody>
            <a:bodyPr wrap="square">
              <a:spAutoFit/>
            </a:bodyP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PD</a:t>
              </a:r>
              <a:r>
                <a:rPr lang="zh-CN" altLang="en-US" sz="2000" dirty="0">
                  <a:solidFill>
                    <a:schemeClr val="tx1">
                      <a:lumMod val="95000"/>
                      <a:lumOff val="5000"/>
                    </a:schemeClr>
                  </a:solidFill>
                  <a:latin typeface="+mn-ea"/>
                </a:rPr>
                <a:t>等效电路图</a:t>
              </a:r>
              <a:endParaRPr lang="zh-CN" altLang="en-US" sz="2000" dirty="0">
                <a:latin typeface="+mn-e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等效电路及</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时间常数限制带宽</a:t>
            </a:r>
          </a:p>
        </p:txBody>
      </p:sp>
      <p:sp>
        <p:nvSpPr>
          <p:cNvPr id="3" name="内容占位符 2"/>
          <p:cNvSpPr>
            <a:spLocks noGrp="1"/>
          </p:cNvSpPr>
          <p:nvPr>
            <p:ph sz="quarter" idx="1"/>
          </p:nvPr>
        </p:nvSpPr>
        <p:spPr/>
        <p:txBody>
          <a:bodyPr>
            <a:normAutofit/>
          </a:bodyPr>
          <a:lstStyle/>
          <a:p>
            <a:pPr algn="just"/>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PD</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结电容</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时间常数限制带宽</a:t>
            </a:r>
          </a:p>
          <a:p>
            <a:pPr lvl="1" algn="just">
              <a:buFont typeface="Arial" panose="020B0604020202090204" pitchFamily="34" charset="0"/>
              <a:buChar char="–"/>
            </a:pPr>
            <a:r>
              <a:rPr lang="zh-CN" altLang="en-US" dirty="0">
                <a:latin typeface="Times New Roman" panose="02020603050405020304" pitchFamily="18" charset="0"/>
                <a:cs typeface="Times New Roman" panose="02020603050405020304" pitchFamily="18" charset="0"/>
              </a:rPr>
              <a:t>耗尽区宽度越宽，电容越小，但</a:t>
            </a:r>
            <a:r>
              <a:rPr lang="en-US" altLang="zh-CN" dirty="0">
                <a:latin typeface="Times New Roman" panose="02020603050405020304" pitchFamily="18" charset="0"/>
                <a:cs typeface="Times New Roman" panose="02020603050405020304" pitchFamily="18" charset="0"/>
              </a:rPr>
              <a:t>RC</a:t>
            </a:r>
            <a:r>
              <a:rPr lang="zh-CN" altLang="en-US" dirty="0">
                <a:latin typeface="Times New Roman" panose="02020603050405020304" pitchFamily="18" charset="0"/>
                <a:cs typeface="Times New Roman" panose="02020603050405020304" pitchFamily="18" charset="0"/>
              </a:rPr>
              <a:t>时间常数限制带宽越大</a:t>
            </a:r>
            <a:endParaRPr lang="en-US" altLang="zh-CN" dirty="0">
              <a:latin typeface="Times New Roman" panose="02020603050405020304" pitchFamily="18" charset="0"/>
              <a:cs typeface="Times New Roman" panose="02020603050405020304" pitchFamily="18" charset="0"/>
            </a:endParaRPr>
          </a:p>
          <a:p>
            <a:pPr lvl="1" algn="just"/>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页脚占位符 82">
            <a:extLst>
              <a:ext uri="{FF2B5EF4-FFF2-40B4-BE49-F238E27FC236}">
                <a16:creationId xmlns:a16="http://schemas.microsoft.com/office/drawing/2014/main" id="{EAE9D368-E12F-4B69-A197-12240A0586D5}"/>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4" name="灯片编号占位符 83">
            <a:extLst>
              <a:ext uri="{FF2B5EF4-FFF2-40B4-BE49-F238E27FC236}">
                <a16:creationId xmlns:a16="http://schemas.microsoft.com/office/drawing/2014/main" id="{2572D40F-93CE-4016-BB01-310B871388AB}"/>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29</a:t>
            </a:fld>
            <a:endParaRPr lang="en-US" dirty="0"/>
          </a:p>
        </p:txBody>
      </p:sp>
      <p:graphicFrame>
        <p:nvGraphicFramePr>
          <p:cNvPr id="78" name="Object 3"/>
          <p:cNvGraphicFramePr>
            <a:graphicFrameLocks noChangeAspect="1"/>
          </p:cNvGraphicFramePr>
          <p:nvPr>
            <p:extLst>
              <p:ext uri="{D42A27DB-BD31-4B8C-83A1-F6EECF244321}">
                <p14:modId xmlns:p14="http://schemas.microsoft.com/office/powerpoint/2010/main" val="129188829"/>
              </p:ext>
            </p:extLst>
          </p:nvPr>
        </p:nvGraphicFramePr>
        <p:xfrm>
          <a:off x="2269736" y="4574683"/>
          <a:ext cx="4604528" cy="1176166"/>
        </p:xfrm>
        <a:graphic>
          <a:graphicData uri="http://schemas.openxmlformats.org/presentationml/2006/ole">
            <mc:AlternateContent xmlns:mc="http://schemas.openxmlformats.org/markup-compatibility/2006">
              <mc:Choice xmlns:v="urn:schemas-microsoft-com:vml" Requires="v">
                <p:oleObj name="Equation" r:id="rId2" imgW="2336760" imgH="634680" progId="">
                  <p:embed/>
                </p:oleObj>
              </mc:Choice>
              <mc:Fallback>
                <p:oleObj name="Equation" r:id="rId2" imgW="2336760" imgH="634680" progId="">
                  <p:embed/>
                  <p:pic>
                    <p:nvPicPr>
                      <p:cNvPr id="7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736" y="4574683"/>
                        <a:ext cx="4604528" cy="1176166"/>
                      </a:xfrm>
                      <a:prstGeom prst="rect">
                        <a:avLst/>
                      </a:prstGeom>
                      <a:noFill/>
                    </p:spPr>
                  </p:pic>
                </p:oleObj>
              </mc:Fallback>
            </mc:AlternateContent>
          </a:graphicData>
        </a:graphic>
      </p:graphicFrame>
      <p:graphicFrame>
        <p:nvGraphicFramePr>
          <p:cNvPr id="80" name="对象 79"/>
          <p:cNvGraphicFramePr>
            <a:graphicFrameLocks noChangeAspect="1"/>
          </p:cNvGraphicFramePr>
          <p:nvPr>
            <p:extLst>
              <p:ext uri="{D42A27DB-BD31-4B8C-83A1-F6EECF244321}">
                <p14:modId xmlns:p14="http://schemas.microsoft.com/office/powerpoint/2010/main" val="3747855802"/>
              </p:ext>
            </p:extLst>
          </p:nvPr>
        </p:nvGraphicFramePr>
        <p:xfrm>
          <a:off x="3859640" y="1981200"/>
          <a:ext cx="1424720" cy="884750"/>
        </p:xfrm>
        <a:graphic>
          <a:graphicData uri="http://schemas.openxmlformats.org/presentationml/2006/ole">
            <mc:AlternateContent xmlns:mc="http://schemas.openxmlformats.org/markup-compatibility/2006">
              <mc:Choice xmlns:v="urn:schemas-microsoft-com:vml" Requires="v">
                <p:oleObj name="Equation" r:id="rId4" imgW="672840" imgH="444240" progId="">
                  <p:embed/>
                </p:oleObj>
              </mc:Choice>
              <mc:Fallback>
                <p:oleObj name="Equation" r:id="rId4" imgW="672840" imgH="444240" progId="">
                  <p:embed/>
                  <p:pic>
                    <p:nvPicPr>
                      <p:cNvPr id="80" name="对象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640" y="1981200"/>
                        <a:ext cx="1424720" cy="884750"/>
                      </a:xfrm>
                      <a:prstGeom prst="rect">
                        <a:avLst/>
                      </a:prstGeom>
                      <a:noFill/>
                    </p:spPr>
                  </p:pic>
                </p:oleObj>
              </mc:Fallback>
            </mc:AlternateContent>
          </a:graphicData>
        </a:graphic>
      </p:graphicFrame>
    </p:spTree>
    <p:extLst>
      <p:ext uri="{BB962C8B-B14F-4D97-AF65-F5344CB8AC3E}">
        <p14:creationId xmlns:p14="http://schemas.microsoft.com/office/powerpoint/2010/main" val="175793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光通信系统</a:t>
            </a:r>
          </a:p>
        </p:txBody>
      </p:sp>
      <p:sp>
        <p:nvSpPr>
          <p:cNvPr id="42" name="TextBox 41"/>
          <p:cNvSpPr txBox="1"/>
          <p:nvPr/>
        </p:nvSpPr>
        <p:spPr>
          <a:xfrm>
            <a:off x="838200" y="5324992"/>
            <a:ext cx="7428131" cy="830997"/>
          </a:xfrm>
          <a:prstGeom prst="rect">
            <a:avLst/>
          </a:prstGeom>
          <a:noFill/>
        </p:spPr>
        <p:txBody>
          <a:bodyPr wrap="square" rtlCol="0">
            <a:spAutoFit/>
          </a:bodyPr>
          <a:lstStyle/>
          <a:p>
            <a:pPr algn="just"/>
            <a:r>
              <a:rPr lang="zh-CN" altLang="en-US" sz="2400" dirty="0">
                <a:latin typeface="Times New Roman" panose="02020603050405020304" pitchFamily="18" charset="0"/>
              </a:rPr>
              <a:t>在光通信系统中，光探测器</a:t>
            </a:r>
            <a:r>
              <a:rPr lang="en-US" altLang="zh-CN" sz="2400" dirty="0">
                <a:latin typeface="Times New Roman" panose="02020603050405020304" pitchFamily="18" charset="0"/>
              </a:rPr>
              <a:t>(photodetector)</a:t>
            </a:r>
            <a:r>
              <a:rPr lang="zh-CN" altLang="en-US" sz="2400" dirty="0">
                <a:latin typeface="Times New Roman" panose="02020603050405020304" pitchFamily="18" charset="0"/>
              </a:rPr>
              <a:t>器件的作用是吸收光子，并将其转化为电信号。</a:t>
            </a:r>
          </a:p>
        </p:txBody>
      </p:sp>
      <p:sp>
        <p:nvSpPr>
          <p:cNvPr id="11" name="页脚占位符 10">
            <a:extLst>
              <a:ext uri="{FF2B5EF4-FFF2-40B4-BE49-F238E27FC236}">
                <a16:creationId xmlns:a16="http://schemas.microsoft.com/office/drawing/2014/main" id="{9AD4F424-12F0-4404-9C5C-6DC0C80CA10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 name="灯片编号占位符 11">
            <a:extLst>
              <a:ext uri="{FF2B5EF4-FFF2-40B4-BE49-F238E27FC236}">
                <a16:creationId xmlns:a16="http://schemas.microsoft.com/office/drawing/2014/main" id="{EEB5F196-F206-45DB-8045-A1CEDB046F9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a:t>
            </a:fld>
            <a:endParaRPr lang="en-US" dirty="0"/>
          </a:p>
        </p:txBody>
      </p:sp>
      <p:pic>
        <p:nvPicPr>
          <p:cNvPr id="9" name="图片 8">
            <a:extLst>
              <a:ext uri="{FF2B5EF4-FFF2-40B4-BE49-F238E27FC236}">
                <a16:creationId xmlns:a16="http://schemas.microsoft.com/office/drawing/2014/main" id="{EA3024D6-97B1-4A31-B14F-E9D7E7B49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15" y="1623173"/>
            <a:ext cx="7251570" cy="35014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响应带宽</a:t>
            </a:r>
          </a:p>
        </p:txBody>
      </p:sp>
      <p:sp>
        <p:nvSpPr>
          <p:cNvPr id="3" name="内容占位符 2"/>
          <p:cNvSpPr>
            <a:spLocks noGrp="1"/>
          </p:cNvSpPr>
          <p:nvPr>
            <p:ph sz="quarter" idx="1"/>
          </p:nvPr>
        </p:nvSpPr>
        <p:spPr/>
        <p:txBody>
          <a:bodyPr>
            <a:normAutofit/>
          </a:bodyPr>
          <a:lstStyle/>
          <a:p>
            <a:pPr algn="just"/>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响应带宽同时取决于载流子渡越时间和</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时间常数</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探测器的总带宽，取决于其中更小的一个</a:t>
            </a:r>
            <a:endParaRPr lang="en-US" altLang="zh-CN" sz="2400" dirty="0">
              <a:latin typeface="Times New Roman" panose="02020603050405020304" pitchFamily="18" charset="0"/>
              <a:cs typeface="Times New Roman" panose="02020603050405020304" pitchFamily="18" charset="0"/>
            </a:endParaRPr>
          </a:p>
          <a:p>
            <a:pPr lvl="1" algn="just">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若           ，则该探测器带宽表现为由</a:t>
            </a:r>
            <a:r>
              <a:rPr lang="en-US" altLang="zh-CN" sz="2400" dirty="0">
                <a:latin typeface="Times New Roman" panose="02020603050405020304" pitchFamily="18" charset="0"/>
                <a:cs typeface="Times New Roman" panose="02020603050405020304" pitchFamily="18" charset="0"/>
              </a:rPr>
              <a:t>RC</a:t>
            </a:r>
            <a:r>
              <a:rPr lang="zh-CN" altLang="en-US" sz="2400" dirty="0">
                <a:latin typeface="Times New Roman" panose="02020603050405020304" pitchFamily="18" charset="0"/>
                <a:cs typeface="Times New Roman" panose="02020603050405020304" pitchFamily="18" charset="0"/>
              </a:rPr>
              <a:t>时间常数限制</a:t>
            </a:r>
            <a:endParaRPr lang="en-US" altLang="zh-CN" sz="2400" dirty="0">
              <a:latin typeface="Times New Roman" panose="02020603050405020304" pitchFamily="18" charset="0"/>
              <a:cs typeface="Times New Roman" panose="02020603050405020304" pitchFamily="18" charset="0"/>
            </a:endParaRPr>
          </a:p>
          <a:p>
            <a:pPr lvl="1" algn="just">
              <a:buFont typeface="Arial" panose="020B0604020202090204" pitchFamily="34" charset="0"/>
              <a:buChar char="–"/>
            </a:pPr>
            <a:endParaRPr lang="en-US" altLang="zh-CN" sz="1800" dirty="0">
              <a:latin typeface="Times New Roman" panose="02020603050405020304" pitchFamily="18" charset="0"/>
              <a:cs typeface="Times New Roman" panose="02020603050405020304" pitchFamily="18" charset="0"/>
            </a:endParaRPr>
          </a:p>
          <a:p>
            <a:pPr lvl="1" algn="just">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若            ，则该探测器带宽表现为由载流子渡越时间限制</a:t>
            </a:r>
            <a:endParaRPr lang="en-US" altLang="zh-CN" sz="2400" dirty="0">
              <a:latin typeface="Times New Roman" panose="02020603050405020304" pitchFamily="18" charset="0"/>
              <a:cs typeface="Times New Roman" panose="02020603050405020304" pitchFamily="18" charset="0"/>
            </a:endParaRPr>
          </a:p>
        </p:txBody>
      </p:sp>
      <p:sp>
        <p:nvSpPr>
          <p:cNvPr id="13" name="页脚占位符 12">
            <a:extLst>
              <a:ext uri="{FF2B5EF4-FFF2-40B4-BE49-F238E27FC236}">
                <a16:creationId xmlns:a16="http://schemas.microsoft.com/office/drawing/2014/main" id="{4F4661FD-F33E-467D-8D7B-CFC2B3592400}"/>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14" name="灯片编号占位符 13">
            <a:extLst>
              <a:ext uri="{FF2B5EF4-FFF2-40B4-BE49-F238E27FC236}">
                <a16:creationId xmlns:a16="http://schemas.microsoft.com/office/drawing/2014/main" id="{3F06CB23-F874-41D8-8B7D-AE81BE862F72}"/>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30</a:t>
            </a:fld>
            <a:endParaRPr 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80811593"/>
              </p:ext>
            </p:extLst>
          </p:nvPr>
        </p:nvGraphicFramePr>
        <p:xfrm>
          <a:off x="3352800" y="2438400"/>
          <a:ext cx="2438400" cy="967084"/>
        </p:xfrm>
        <a:graphic>
          <a:graphicData uri="http://schemas.openxmlformats.org/presentationml/2006/ole">
            <mc:AlternateContent xmlns:mc="http://schemas.openxmlformats.org/markup-compatibility/2006">
              <mc:Choice xmlns:v="urn:schemas-microsoft-com:vml" Requires="v">
                <p:oleObj name="Equation" r:id="rId2" imgW="1409400" imgH="558720" progId="">
                  <p:embed/>
                </p:oleObj>
              </mc:Choice>
              <mc:Fallback>
                <p:oleObj name="Equation" r:id="rId2" imgW="1409400" imgH="558720" progId="">
                  <p:embed/>
                  <p:pic>
                    <p:nvPicPr>
                      <p:cNvPr id="0" name="Picture 5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438400"/>
                        <a:ext cx="2438400" cy="967084"/>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13637868"/>
              </p:ext>
            </p:extLst>
          </p:nvPr>
        </p:nvGraphicFramePr>
        <p:xfrm>
          <a:off x="2133600" y="3810000"/>
          <a:ext cx="1143000" cy="449861"/>
        </p:xfrm>
        <a:graphic>
          <a:graphicData uri="http://schemas.openxmlformats.org/presentationml/2006/ole">
            <mc:AlternateContent xmlns:mc="http://schemas.openxmlformats.org/markup-compatibility/2006">
              <mc:Choice xmlns:v="urn:schemas-microsoft-com:vml" Requires="v">
                <p:oleObj name="Equation" r:id="rId4" imgW="622080" imgH="228600" progId="">
                  <p:embed/>
                </p:oleObj>
              </mc:Choice>
              <mc:Fallback>
                <p:oleObj name="Equation" r:id="rId4" imgW="622080" imgH="228600" progId="">
                  <p:embed/>
                  <p:pic>
                    <p:nvPicPr>
                      <p:cNvPr id="0" name="Picture 5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810000"/>
                        <a:ext cx="1143000" cy="449861"/>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68234635"/>
              </p:ext>
            </p:extLst>
          </p:nvPr>
        </p:nvGraphicFramePr>
        <p:xfrm>
          <a:off x="4012904" y="4450398"/>
          <a:ext cx="1118191" cy="502602"/>
        </p:xfrm>
        <a:graphic>
          <a:graphicData uri="http://schemas.openxmlformats.org/presentationml/2006/ole">
            <mc:AlternateContent xmlns:mc="http://schemas.openxmlformats.org/markup-compatibility/2006">
              <mc:Choice xmlns:v="urn:schemas-microsoft-com:vml" Requires="v">
                <p:oleObj name="Equation" r:id="rId6" imgW="507960" imgH="228600" progId="">
                  <p:embed/>
                </p:oleObj>
              </mc:Choice>
              <mc:Fallback>
                <p:oleObj name="Equation" r:id="rId6" imgW="507960" imgH="228600" progId="">
                  <p:embed/>
                  <p:pic>
                    <p:nvPicPr>
                      <p:cNvPr id="0" name="Picture 5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2904" y="4450398"/>
                        <a:ext cx="1118191" cy="502602"/>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85678869"/>
              </p:ext>
            </p:extLst>
          </p:nvPr>
        </p:nvGraphicFramePr>
        <p:xfrm>
          <a:off x="2207491" y="4953000"/>
          <a:ext cx="1143000" cy="449861"/>
        </p:xfrm>
        <a:graphic>
          <a:graphicData uri="http://schemas.openxmlformats.org/presentationml/2006/ole">
            <mc:AlternateContent xmlns:mc="http://schemas.openxmlformats.org/markup-compatibility/2006">
              <mc:Choice xmlns:v="urn:schemas-microsoft-com:vml" Requires="v">
                <p:oleObj name="Equation" r:id="rId8" imgW="622080" imgH="228600" progId="">
                  <p:embed/>
                </p:oleObj>
              </mc:Choice>
              <mc:Fallback>
                <p:oleObj name="Equation" r:id="rId8" imgW="622080" imgH="228600" progId="">
                  <p:embed/>
                  <p:pic>
                    <p:nvPicPr>
                      <p:cNvPr id="0" name="Picture 5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7491" y="4953000"/>
                        <a:ext cx="1143000" cy="449861"/>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688572"/>
              </p:ext>
            </p:extLst>
          </p:nvPr>
        </p:nvGraphicFramePr>
        <p:xfrm>
          <a:off x="4096670" y="5562600"/>
          <a:ext cx="950658" cy="502602"/>
        </p:xfrm>
        <a:graphic>
          <a:graphicData uri="http://schemas.openxmlformats.org/presentationml/2006/ole">
            <mc:AlternateContent xmlns:mc="http://schemas.openxmlformats.org/markup-compatibility/2006">
              <mc:Choice xmlns:v="urn:schemas-microsoft-com:vml" Requires="v">
                <p:oleObj name="Equation" r:id="rId10" imgW="431640" imgH="228600" progId="">
                  <p:embed/>
                </p:oleObj>
              </mc:Choice>
              <mc:Fallback>
                <p:oleObj name="Equation" r:id="rId10" imgW="431640" imgH="228600" progId="">
                  <p:embed/>
                  <p:pic>
                    <p:nvPicPr>
                      <p:cNvPr id="0" name="Picture 5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6670" y="5562600"/>
                        <a:ext cx="950658" cy="502602"/>
                      </a:xfrm>
                      <a:prstGeom prst="rect">
                        <a:avLst/>
                      </a:prstGeom>
                      <a:noFill/>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渡越时间和</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时间常数的</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Trade-off</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增加耗尽区的宽度，能够</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gn="just">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降低电容，</a:t>
            </a:r>
            <a:r>
              <a:rPr lang="en-US" altLang="zh-CN" sz="2000" dirty="0">
                <a:latin typeface="Times New Roman" panose="02020603050405020304" pitchFamily="18" charset="0"/>
                <a:cs typeface="Times New Roman" panose="02020603050405020304" pitchFamily="18" charset="0"/>
              </a:rPr>
              <a:t>RC</a:t>
            </a:r>
            <a:r>
              <a:rPr lang="zh-CN" altLang="en-US" sz="2000" dirty="0">
                <a:latin typeface="Times New Roman" panose="02020603050405020304" pitchFamily="18" charset="0"/>
                <a:cs typeface="Times New Roman" panose="02020603050405020304" pitchFamily="18" charset="0"/>
              </a:rPr>
              <a:t>时间常数减小，</a:t>
            </a:r>
            <a:r>
              <a:rPr lang="en-US" altLang="zh-CN" sz="2000" dirty="0">
                <a:latin typeface="Times New Roman" panose="02020603050405020304" pitchFamily="18" charset="0"/>
                <a:cs typeface="Times New Roman" panose="02020603050405020304" pitchFamily="18" charset="0"/>
              </a:rPr>
              <a:t>RC</a:t>
            </a:r>
            <a:r>
              <a:rPr lang="zh-CN" altLang="en-US" sz="2000" dirty="0">
                <a:latin typeface="Times New Roman" panose="02020603050405020304" pitchFamily="18" charset="0"/>
                <a:cs typeface="Times New Roman" panose="02020603050405020304" pitchFamily="18" charset="0"/>
              </a:rPr>
              <a:t>时间限制的带宽增加</a:t>
            </a:r>
            <a:endParaRPr lang="en-US" altLang="zh-CN" sz="2000" dirty="0">
              <a:latin typeface="Times New Roman" panose="02020603050405020304" pitchFamily="18" charset="0"/>
              <a:cs typeface="Times New Roman" panose="02020603050405020304" pitchFamily="18" charset="0"/>
            </a:endParaRPr>
          </a:p>
          <a:p>
            <a:pPr lvl="1" algn="just">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载流子渡越时间增加，渡越时间限制的带宽减小</a:t>
            </a:r>
            <a:endParaRPr lang="en-US" altLang="zh-CN" sz="2000" dirty="0">
              <a:latin typeface="Times New Roman" panose="02020603050405020304" pitchFamily="18" charset="0"/>
              <a:cs typeface="Times New Roman" panose="02020603050405020304" pitchFamily="18" charset="0"/>
            </a:endParaRPr>
          </a:p>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存在一个厚度范围，使得</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时间限制带宽与渡越时间限制带宽相当，即实现带宽的优化</a:t>
            </a:r>
          </a:p>
        </p:txBody>
      </p:sp>
      <p:sp>
        <p:nvSpPr>
          <p:cNvPr id="9" name="灯片编号占位符 8">
            <a:extLst>
              <a:ext uri="{FF2B5EF4-FFF2-40B4-BE49-F238E27FC236}">
                <a16:creationId xmlns:a16="http://schemas.microsoft.com/office/drawing/2014/main" id="{81FF8A9C-8C99-4B21-827B-E21CC319B7B7}"/>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31</a:t>
            </a:fld>
            <a:endParaRPr lang="en-US" dirty="0"/>
          </a:p>
        </p:txBody>
      </p:sp>
      <p:pic>
        <p:nvPicPr>
          <p:cNvPr id="552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400" y="3452091"/>
            <a:ext cx="5157625" cy="321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106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传统</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型探测器的优点及局限</a:t>
            </a:r>
          </a:p>
        </p:txBody>
      </p:sp>
      <p:sp>
        <p:nvSpPr>
          <p:cNvPr id="3" name="内容占位符 2"/>
          <p:cNvSpPr>
            <a:spLocks noGrp="1"/>
          </p:cNvSpPr>
          <p:nvPr>
            <p:ph sz="quarter" idx="1"/>
          </p:nvPr>
        </p:nvSpPr>
        <p:spPr/>
        <p:txBody>
          <a:bodyPr>
            <a:normAutofit/>
          </a:bodyPr>
          <a:lstStyle/>
          <a:p>
            <a:pPr algn="just"/>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传统</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型探测器，由于其</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层均是吸收层，因而很容易实现高响应度</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但是，</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型探测器的</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型层和</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型层的厚度较厚，在扩散作用下载流子需要很长的时间才能通过该层，并在漂移作用下经过耗尽区后才能被收集，因而载流子的渡越时间非常高，极大的限制了其高速响应特性，从而无法在高速系统中的应用</a:t>
            </a:r>
          </a:p>
        </p:txBody>
      </p:sp>
      <p:sp>
        <p:nvSpPr>
          <p:cNvPr id="8" name="页脚占位符 7">
            <a:extLst>
              <a:ext uri="{FF2B5EF4-FFF2-40B4-BE49-F238E27FC236}">
                <a16:creationId xmlns:a16="http://schemas.microsoft.com/office/drawing/2014/main" id="{CB442CE2-62C5-4395-BBBB-955AD7B093D8}"/>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6E968798-AACD-418D-ACC2-E3775EFF02B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32</a:t>
            </a:fld>
            <a:endParaRPr lang="en-US" dirty="0"/>
          </a:p>
        </p:txBody>
      </p:sp>
    </p:spTree>
    <p:extLst>
      <p:ext uri="{BB962C8B-B14F-4D97-AF65-F5344CB8AC3E}">
        <p14:creationId xmlns:p14="http://schemas.microsoft.com/office/powerpoint/2010/main" val="421236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型异质结探测器</a:t>
            </a:r>
          </a:p>
        </p:txBody>
      </p:sp>
      <p:sp>
        <p:nvSpPr>
          <p:cNvPr id="3" name="内容占位符 2"/>
          <p:cNvSpPr>
            <a:spLocks noGrp="1"/>
          </p:cNvSpPr>
          <p:nvPr>
            <p:ph sz="quarter" idx="1"/>
          </p:nvPr>
        </p:nvSpPr>
        <p:spPr/>
        <p:txBody>
          <a:bodyPr>
            <a:normAutofit/>
          </a:bodyPr>
          <a:lstStyle/>
          <a:p>
            <a:pPr algn="just"/>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在同质结</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中，由于</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型层和</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型层均为吸收层，电子（空穴）载流子需要通过扩散作用扩散出</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）型层，并通过耗尽区到达</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）型层才能被收集</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其中电子（空穴）载流子的扩散时间占据了载流子渡越时间的绝大部分，因而严重限制了探测器的高速响应特性</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在异质结</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型层和</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型层均为宽禁带半导体，载流子的总输运时间完全取决于电子和空穴在具有强电场的耗尽区内的漂移时间，因而渡越时间可以大大缩短，从而提高了探测器的响应特性</a:t>
            </a:r>
          </a:p>
        </p:txBody>
      </p:sp>
      <p:sp>
        <p:nvSpPr>
          <p:cNvPr id="75" name="页脚占位符 12">
            <a:extLst>
              <a:ext uri="{FF2B5EF4-FFF2-40B4-BE49-F238E27FC236}">
                <a16:creationId xmlns:a16="http://schemas.microsoft.com/office/drawing/2014/main" id="{00C724F6-6E61-498A-808B-C5DB9AAE12DD}"/>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9" name="灯片编号占位符 8">
            <a:extLst>
              <a:ext uri="{FF2B5EF4-FFF2-40B4-BE49-F238E27FC236}">
                <a16:creationId xmlns:a16="http://schemas.microsoft.com/office/drawing/2014/main" id="{64339F89-11E5-4EDB-8859-906DEC2ECD7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33</a:t>
            </a:fld>
            <a:endParaRPr lang="en-US" dirty="0"/>
          </a:p>
        </p:txBody>
      </p:sp>
      <p:grpSp>
        <p:nvGrpSpPr>
          <p:cNvPr id="94" name="组合 93"/>
          <p:cNvGrpSpPr/>
          <p:nvPr/>
        </p:nvGrpSpPr>
        <p:grpSpPr>
          <a:xfrm>
            <a:off x="1219200" y="4419600"/>
            <a:ext cx="7086600" cy="1828800"/>
            <a:chOff x="990600" y="3982535"/>
            <a:chExt cx="7550957" cy="2025597"/>
          </a:xfrm>
        </p:grpSpPr>
        <p:grpSp>
          <p:nvGrpSpPr>
            <p:cNvPr id="13" name="Group 46"/>
            <p:cNvGrpSpPr/>
            <p:nvPr/>
          </p:nvGrpSpPr>
          <p:grpSpPr>
            <a:xfrm>
              <a:off x="5132427" y="4053954"/>
              <a:ext cx="3409130" cy="1942784"/>
              <a:chOff x="381000" y="2790427"/>
              <a:chExt cx="4343401" cy="2681459"/>
            </a:xfrm>
          </p:grpSpPr>
          <p:grpSp>
            <p:nvGrpSpPr>
              <p:cNvPr id="30" name="Group 43"/>
              <p:cNvGrpSpPr/>
              <p:nvPr/>
            </p:nvGrpSpPr>
            <p:grpSpPr>
              <a:xfrm>
                <a:off x="381000" y="2790427"/>
                <a:ext cx="1676400" cy="1787928"/>
                <a:chOff x="381000" y="3152317"/>
                <a:chExt cx="1676400" cy="1787928"/>
              </a:xfrm>
            </p:grpSpPr>
            <p:sp>
              <p:nvSpPr>
                <p:cNvPr id="37" name="Rectangle 10"/>
                <p:cNvSpPr/>
                <p:nvPr/>
              </p:nvSpPr>
              <p:spPr bwMode="auto">
                <a:xfrm>
                  <a:off x="990600" y="3152318"/>
                  <a:ext cx="1066800" cy="17879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altLang="zh-CN" sz="3600" dirty="0">
                      <a:solidFill>
                        <a:schemeClr val="tx1"/>
                      </a:solidFill>
                    </a:rPr>
                    <a:t>p</a:t>
                  </a:r>
                  <a:endParaRPr lang="zh-CN" altLang="en-US" sz="3600" dirty="0">
                    <a:solidFill>
                      <a:schemeClr val="tx1"/>
                    </a:solidFill>
                  </a:endParaRPr>
                </a:p>
              </p:txBody>
            </p:sp>
            <p:sp>
              <p:nvSpPr>
                <p:cNvPr id="38" name="Rectangle 37"/>
                <p:cNvSpPr/>
                <p:nvPr/>
              </p:nvSpPr>
              <p:spPr bwMode="auto">
                <a:xfrm>
                  <a:off x="944563" y="3152317"/>
                  <a:ext cx="46037" cy="1787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a:p>
              </p:txBody>
            </p:sp>
            <p:cxnSp>
              <p:nvCxnSpPr>
                <p:cNvPr id="39" name="Straight Connector 39"/>
                <p:cNvCxnSpPr/>
                <p:nvPr/>
              </p:nvCxnSpPr>
              <p:spPr bwMode="auto">
                <a:xfrm rot="10800000">
                  <a:off x="457200" y="3943290"/>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40"/>
                <p:cNvSpPr/>
                <p:nvPr/>
              </p:nvSpPr>
              <p:spPr bwMode="auto">
                <a:xfrm>
                  <a:off x="381000" y="3905190"/>
                  <a:ext cx="76200" cy="76200"/>
                </a:xfrm>
                <a:prstGeom prst="ellipse">
                  <a:avLst/>
                </a:prstGeom>
                <a:ln w="19050">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1" name="Group 45"/>
              <p:cNvGrpSpPr/>
              <p:nvPr/>
            </p:nvGrpSpPr>
            <p:grpSpPr>
              <a:xfrm>
                <a:off x="3505200" y="3639456"/>
                <a:ext cx="1219201" cy="1832430"/>
                <a:chOff x="3505200" y="3639456"/>
                <a:chExt cx="1219201" cy="1832430"/>
              </a:xfrm>
            </p:grpSpPr>
            <p:cxnSp>
              <p:nvCxnSpPr>
                <p:cNvPr id="33" name="Straight Connector 8"/>
                <p:cNvCxnSpPr/>
                <p:nvPr/>
              </p:nvCxnSpPr>
              <p:spPr bwMode="auto">
                <a:xfrm rot="10800000">
                  <a:off x="4191001" y="4419600"/>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11"/>
                <p:cNvSpPr/>
                <p:nvPr/>
              </p:nvSpPr>
              <p:spPr bwMode="auto">
                <a:xfrm>
                  <a:off x="3505200" y="3639456"/>
                  <a:ext cx="685800" cy="1828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r>
                    <a:rPr lang="en-US" altLang="zh-CN" sz="3600" dirty="0">
                      <a:solidFill>
                        <a:schemeClr val="tx1"/>
                      </a:solidFill>
                    </a:rPr>
                    <a:t>n</a:t>
                  </a:r>
                  <a:endParaRPr lang="zh-CN" altLang="en-US" sz="3600" dirty="0">
                    <a:solidFill>
                      <a:schemeClr val="tx1"/>
                    </a:solidFill>
                  </a:endParaRPr>
                </a:p>
              </p:txBody>
            </p:sp>
            <p:sp>
              <p:nvSpPr>
                <p:cNvPr id="35" name="Rectangle 38"/>
                <p:cNvSpPr/>
                <p:nvPr/>
              </p:nvSpPr>
              <p:spPr bwMode="auto">
                <a:xfrm>
                  <a:off x="4191000" y="3643086"/>
                  <a:ext cx="76200" cy="1828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a:p>
              </p:txBody>
            </p:sp>
            <p:sp>
              <p:nvSpPr>
                <p:cNvPr id="36" name="Oval 41"/>
                <p:cNvSpPr/>
                <p:nvPr/>
              </p:nvSpPr>
              <p:spPr bwMode="auto">
                <a:xfrm>
                  <a:off x="4648201" y="4381500"/>
                  <a:ext cx="76200" cy="76200"/>
                </a:xfrm>
                <a:prstGeom prst="ellipse">
                  <a:avLst/>
                </a:prstGeom>
                <a:ln w="19050">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grpSp>
          <p:sp>
            <p:nvSpPr>
              <p:cNvPr id="32" name="Parallelogram 44"/>
              <p:cNvSpPr/>
              <p:nvPr/>
            </p:nvSpPr>
            <p:spPr>
              <a:xfrm rot="16200000">
                <a:off x="1782162" y="3254818"/>
                <a:ext cx="1998275" cy="1447799"/>
              </a:xfrm>
              <a:prstGeom prst="parallelogram">
                <a:avLst>
                  <a:gd name="adj" fmla="val 54008"/>
                </a:avLst>
              </a:prstGeom>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US" altLang="zh-CN" sz="2800" b="1" dirty="0" err="1">
                    <a:solidFill>
                      <a:schemeClr val="tx1"/>
                    </a:solidFill>
                  </a:rPr>
                  <a:t>i</a:t>
                </a:r>
                <a:endParaRPr lang="zh-CN" altLang="en-US" sz="2800" b="1" dirty="0">
                  <a:solidFill>
                    <a:schemeClr val="tx1"/>
                  </a:solidFill>
                </a:endParaRPr>
              </a:p>
            </p:txBody>
          </p:sp>
        </p:grpSp>
        <p:grpSp>
          <p:nvGrpSpPr>
            <p:cNvPr id="41" name="Group 46"/>
            <p:cNvGrpSpPr/>
            <p:nvPr/>
          </p:nvGrpSpPr>
          <p:grpSpPr>
            <a:xfrm>
              <a:off x="990600" y="3982535"/>
              <a:ext cx="3409130" cy="1656265"/>
              <a:chOff x="381000" y="2895600"/>
              <a:chExt cx="4343401" cy="2286002"/>
            </a:xfrm>
          </p:grpSpPr>
          <p:grpSp>
            <p:nvGrpSpPr>
              <p:cNvPr id="42" name="Group 43"/>
              <p:cNvGrpSpPr/>
              <p:nvPr/>
            </p:nvGrpSpPr>
            <p:grpSpPr>
              <a:xfrm>
                <a:off x="381000" y="2895600"/>
                <a:ext cx="1676400" cy="1447800"/>
                <a:chOff x="381000" y="3257490"/>
                <a:chExt cx="1676400" cy="1447800"/>
              </a:xfrm>
            </p:grpSpPr>
            <p:sp>
              <p:nvSpPr>
                <p:cNvPr id="49" name="Rectangle 10"/>
                <p:cNvSpPr/>
                <p:nvPr/>
              </p:nvSpPr>
              <p:spPr bwMode="auto">
                <a:xfrm>
                  <a:off x="990600" y="3257490"/>
                  <a:ext cx="1066800" cy="1447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altLang="zh-CN" sz="3600" dirty="0">
                      <a:solidFill>
                        <a:schemeClr val="tx1"/>
                      </a:solidFill>
                    </a:rPr>
                    <a:t>p</a:t>
                  </a:r>
                  <a:endParaRPr lang="zh-CN" altLang="en-US" sz="3600" dirty="0">
                    <a:solidFill>
                      <a:schemeClr val="tx1"/>
                    </a:solidFill>
                  </a:endParaRPr>
                </a:p>
              </p:txBody>
            </p:sp>
            <p:sp>
              <p:nvSpPr>
                <p:cNvPr id="50" name="Rectangle 37"/>
                <p:cNvSpPr/>
                <p:nvPr/>
              </p:nvSpPr>
              <p:spPr bwMode="auto">
                <a:xfrm>
                  <a:off x="944563" y="3257490"/>
                  <a:ext cx="46037" cy="1447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a:p>
              </p:txBody>
            </p:sp>
            <p:cxnSp>
              <p:nvCxnSpPr>
                <p:cNvPr id="51" name="Straight Connector 39"/>
                <p:cNvCxnSpPr/>
                <p:nvPr/>
              </p:nvCxnSpPr>
              <p:spPr bwMode="auto">
                <a:xfrm rot="10800000">
                  <a:off x="457200" y="3943290"/>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40"/>
                <p:cNvSpPr/>
                <p:nvPr/>
              </p:nvSpPr>
              <p:spPr bwMode="auto">
                <a:xfrm>
                  <a:off x="381000" y="3905190"/>
                  <a:ext cx="76200" cy="76200"/>
                </a:xfrm>
                <a:prstGeom prst="ellipse">
                  <a:avLst/>
                </a:prstGeom>
                <a:ln w="19050">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3" name="Group 45"/>
              <p:cNvGrpSpPr/>
              <p:nvPr/>
            </p:nvGrpSpPr>
            <p:grpSpPr>
              <a:xfrm>
                <a:off x="3505200" y="3751777"/>
                <a:ext cx="1219201" cy="1429825"/>
                <a:chOff x="3505200" y="3751777"/>
                <a:chExt cx="1219201" cy="1429825"/>
              </a:xfrm>
            </p:grpSpPr>
            <p:cxnSp>
              <p:nvCxnSpPr>
                <p:cNvPr id="45" name="Straight Connector 8"/>
                <p:cNvCxnSpPr/>
                <p:nvPr/>
              </p:nvCxnSpPr>
              <p:spPr bwMode="auto">
                <a:xfrm rot="10800000">
                  <a:off x="4191001" y="4419600"/>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11"/>
                <p:cNvSpPr/>
                <p:nvPr/>
              </p:nvSpPr>
              <p:spPr bwMode="auto">
                <a:xfrm>
                  <a:off x="3505200" y="3751777"/>
                  <a:ext cx="685800" cy="14298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r>
                    <a:rPr lang="en-US" altLang="zh-CN" sz="3600" dirty="0">
                      <a:solidFill>
                        <a:schemeClr val="tx1"/>
                      </a:solidFill>
                    </a:rPr>
                    <a:t>n</a:t>
                  </a:r>
                  <a:endParaRPr lang="zh-CN" altLang="en-US" sz="3600" dirty="0">
                    <a:solidFill>
                      <a:schemeClr val="tx1"/>
                    </a:solidFill>
                  </a:endParaRPr>
                </a:p>
              </p:txBody>
            </p:sp>
            <p:sp>
              <p:nvSpPr>
                <p:cNvPr id="47" name="Rectangle 38"/>
                <p:cNvSpPr/>
                <p:nvPr/>
              </p:nvSpPr>
              <p:spPr bwMode="auto">
                <a:xfrm>
                  <a:off x="4191000" y="3751777"/>
                  <a:ext cx="76200" cy="14298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41"/>
                <p:cNvSpPr/>
                <p:nvPr/>
              </p:nvSpPr>
              <p:spPr bwMode="auto">
                <a:xfrm>
                  <a:off x="4648201" y="4381500"/>
                  <a:ext cx="76200" cy="76200"/>
                </a:xfrm>
                <a:prstGeom prst="ellipse">
                  <a:avLst/>
                </a:prstGeom>
                <a:ln w="19050">
                  <a:solidFill>
                    <a:schemeClr val="tx1">
                      <a:lumMod val="85000"/>
                      <a:lumOff val="1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grpSp>
          <p:sp>
            <p:nvSpPr>
              <p:cNvPr id="44" name="Parallelogram 44"/>
              <p:cNvSpPr/>
              <p:nvPr/>
            </p:nvSpPr>
            <p:spPr>
              <a:xfrm rot="16200000">
                <a:off x="1638300" y="3314700"/>
                <a:ext cx="2286000" cy="1447800"/>
              </a:xfrm>
              <a:prstGeom prst="parallelogram">
                <a:avLst>
                  <a:gd name="adj" fmla="val 54008"/>
                </a:avLst>
              </a:prstGeom>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US" altLang="zh-CN" sz="2800" b="1" dirty="0" err="1">
                    <a:solidFill>
                      <a:schemeClr val="tx1"/>
                    </a:solidFill>
                  </a:rPr>
                  <a:t>i</a:t>
                </a:r>
                <a:endParaRPr lang="zh-CN" altLang="en-US" sz="2800" b="1" dirty="0">
                  <a:solidFill>
                    <a:schemeClr val="tx1"/>
                  </a:solidFill>
                </a:endParaRPr>
              </a:p>
            </p:txBody>
          </p:sp>
        </p:grpSp>
        <p:sp>
          <p:nvSpPr>
            <p:cNvPr id="53" name="TextBox 52"/>
            <p:cNvSpPr txBox="1"/>
            <p:nvPr/>
          </p:nvSpPr>
          <p:spPr>
            <a:xfrm>
              <a:off x="1981200" y="5638800"/>
              <a:ext cx="1249060" cy="369332"/>
            </a:xfrm>
            <a:prstGeom prst="rect">
              <a:avLst/>
            </a:prstGeom>
            <a:noFill/>
          </p:spPr>
          <p:txBody>
            <a:bodyPr wrap="none" rtlCol="0">
              <a:spAutoFit/>
            </a:bodyPr>
            <a:lstStyle/>
            <a:p>
              <a:r>
                <a:rPr lang="zh-CN" altLang="en-US" dirty="0"/>
                <a:t>同质结</a:t>
              </a:r>
              <a:r>
                <a:rPr lang="en-US" altLang="zh-CN" dirty="0">
                  <a:latin typeface="Times New Roman" panose="02020603050405020304" pitchFamily="18" charset="0"/>
                  <a:cs typeface="Times New Roman" panose="02020603050405020304" pitchFamily="18" charset="0"/>
                </a:rPr>
                <a:t>PIN</a:t>
              </a:r>
              <a:endParaRPr lang="zh-CN" altLang="en-US"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067666" y="5638800"/>
              <a:ext cx="1249060" cy="369332"/>
            </a:xfrm>
            <a:prstGeom prst="rect">
              <a:avLst/>
            </a:prstGeom>
            <a:noFill/>
          </p:spPr>
          <p:txBody>
            <a:bodyPr wrap="none" rtlCol="0">
              <a:spAutoFit/>
            </a:bodyPr>
            <a:lstStyle/>
            <a:p>
              <a:r>
                <a:rPr lang="zh-CN" altLang="en-US" dirty="0"/>
                <a:t>异质结</a:t>
              </a:r>
              <a:r>
                <a:rPr lang="en-US" altLang="zh-CN" dirty="0">
                  <a:latin typeface="Times New Roman" panose="02020603050405020304" pitchFamily="18" charset="0"/>
                  <a:cs typeface="Times New Roman" panose="02020603050405020304" pitchFamily="18" charset="0"/>
                </a:rPr>
                <a:t>PIN</a:t>
              </a:r>
              <a:endParaRPr lang="zh-CN" altLang="en-US" dirty="0">
                <a:latin typeface="Times New Roman" panose="02020603050405020304" pitchFamily="18" charset="0"/>
                <a:cs typeface="Times New Roman" panose="02020603050405020304" pitchFamily="18" charset="0"/>
              </a:endParaRPr>
            </a:p>
          </p:txBody>
        </p:sp>
        <p:sp>
          <p:nvSpPr>
            <p:cNvPr id="61" name="椭圆 60"/>
            <p:cNvSpPr/>
            <p:nvPr/>
          </p:nvSpPr>
          <p:spPr>
            <a:xfrm>
              <a:off x="3651944" y="5325251"/>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62" name="直接箭头连接符 61"/>
            <p:cNvCxnSpPr/>
            <p:nvPr/>
          </p:nvCxnSpPr>
          <p:spPr>
            <a:xfrm flipH="1">
              <a:off x="3499544" y="5401451"/>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63" name="椭圆 62"/>
            <p:cNvSpPr/>
            <p:nvPr/>
          </p:nvSpPr>
          <p:spPr>
            <a:xfrm>
              <a:off x="2786387" y="5031502"/>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64" name="直接箭头连接符 63"/>
            <p:cNvCxnSpPr/>
            <p:nvPr/>
          </p:nvCxnSpPr>
          <p:spPr>
            <a:xfrm flipH="1">
              <a:off x="2633987" y="5107702"/>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65" name="椭圆 64"/>
            <p:cNvSpPr/>
            <p:nvPr/>
          </p:nvSpPr>
          <p:spPr>
            <a:xfrm>
              <a:off x="1828800" y="4800269"/>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66" name="直接箭头连接符 65"/>
            <p:cNvCxnSpPr/>
            <p:nvPr/>
          </p:nvCxnSpPr>
          <p:spPr>
            <a:xfrm flipH="1">
              <a:off x="1676400" y="4876469"/>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67" name="椭圆 66"/>
            <p:cNvSpPr/>
            <p:nvPr/>
          </p:nvSpPr>
          <p:spPr>
            <a:xfrm>
              <a:off x="1773439" y="4114799"/>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68" name="直接箭头连接符 67"/>
            <p:cNvCxnSpPr>
              <a:stCxn id="67" idx="6"/>
            </p:cNvCxnSpPr>
            <p:nvPr/>
          </p:nvCxnSpPr>
          <p:spPr>
            <a:xfrm>
              <a:off x="1925839" y="4190999"/>
              <a:ext cx="152400" cy="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69" name="椭圆 68"/>
            <p:cNvSpPr/>
            <p:nvPr/>
          </p:nvSpPr>
          <p:spPr>
            <a:xfrm>
              <a:off x="2786387" y="4430819"/>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0" name="直接箭头连接符 69"/>
            <p:cNvCxnSpPr>
              <a:stCxn id="69" idx="6"/>
            </p:cNvCxnSpPr>
            <p:nvPr/>
          </p:nvCxnSpPr>
          <p:spPr>
            <a:xfrm>
              <a:off x="2938787" y="4507019"/>
              <a:ext cx="152400" cy="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71" name="椭圆 70"/>
            <p:cNvSpPr/>
            <p:nvPr/>
          </p:nvSpPr>
          <p:spPr>
            <a:xfrm>
              <a:off x="3627238" y="4691617"/>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p:cNvCxnSpPr>
              <a:stCxn id="71" idx="6"/>
            </p:cNvCxnSpPr>
            <p:nvPr/>
          </p:nvCxnSpPr>
          <p:spPr>
            <a:xfrm>
              <a:off x="3779638" y="4767817"/>
              <a:ext cx="152400" cy="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73" name="椭圆 72"/>
            <p:cNvSpPr/>
            <p:nvPr/>
          </p:nvSpPr>
          <p:spPr>
            <a:xfrm>
              <a:off x="2405387" y="4247938"/>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4" name="直接箭头连接符 73"/>
            <p:cNvCxnSpPr>
              <a:stCxn id="73" idx="6"/>
            </p:cNvCxnSpPr>
            <p:nvPr/>
          </p:nvCxnSpPr>
          <p:spPr>
            <a:xfrm>
              <a:off x="2557787" y="4324138"/>
              <a:ext cx="152400" cy="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76" name="椭圆 75"/>
            <p:cNvSpPr/>
            <p:nvPr/>
          </p:nvSpPr>
          <p:spPr>
            <a:xfrm>
              <a:off x="3128904" y="4620987"/>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7" name="直接箭头连接符 76"/>
            <p:cNvCxnSpPr>
              <a:stCxn id="76" idx="6"/>
            </p:cNvCxnSpPr>
            <p:nvPr/>
          </p:nvCxnSpPr>
          <p:spPr>
            <a:xfrm>
              <a:off x="3281304" y="4697187"/>
              <a:ext cx="152400" cy="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78" name="椭圆 77"/>
            <p:cNvSpPr/>
            <p:nvPr/>
          </p:nvSpPr>
          <p:spPr>
            <a:xfrm>
              <a:off x="3136427" y="5257800"/>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9" name="直接箭头连接符 78"/>
            <p:cNvCxnSpPr/>
            <p:nvPr/>
          </p:nvCxnSpPr>
          <p:spPr>
            <a:xfrm flipH="1">
              <a:off x="2984027" y="5334000"/>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80" name="椭圆 79"/>
            <p:cNvSpPr/>
            <p:nvPr/>
          </p:nvSpPr>
          <p:spPr>
            <a:xfrm>
              <a:off x="2438400" y="4800600"/>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1" name="直接箭头连接符 80"/>
            <p:cNvCxnSpPr/>
            <p:nvPr/>
          </p:nvCxnSpPr>
          <p:spPr>
            <a:xfrm flipH="1">
              <a:off x="2286000" y="4876800"/>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82" name="椭圆 81"/>
            <p:cNvSpPr/>
            <p:nvPr/>
          </p:nvSpPr>
          <p:spPr>
            <a:xfrm>
              <a:off x="6956576" y="5031502"/>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83" name="直接箭头连接符 82"/>
            <p:cNvCxnSpPr/>
            <p:nvPr/>
          </p:nvCxnSpPr>
          <p:spPr>
            <a:xfrm flipH="1">
              <a:off x="6804176" y="5107702"/>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84" name="椭圆 83"/>
            <p:cNvSpPr/>
            <p:nvPr/>
          </p:nvSpPr>
          <p:spPr>
            <a:xfrm>
              <a:off x="6949711" y="4608901"/>
              <a:ext cx="150891" cy="155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85" name="直接箭头连接符 84"/>
            <p:cNvCxnSpPr>
              <a:stCxn id="84" idx="6"/>
            </p:cNvCxnSpPr>
            <p:nvPr/>
          </p:nvCxnSpPr>
          <p:spPr>
            <a:xfrm flipV="1">
              <a:off x="7100602" y="4686632"/>
              <a:ext cx="152396" cy="1"/>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86" name="椭圆 85"/>
            <p:cNvSpPr/>
            <p:nvPr/>
          </p:nvSpPr>
          <p:spPr>
            <a:xfrm>
              <a:off x="6568711" y="4426020"/>
              <a:ext cx="150891" cy="155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87" name="直接箭头连接符 86"/>
            <p:cNvCxnSpPr>
              <a:stCxn id="86" idx="6"/>
            </p:cNvCxnSpPr>
            <p:nvPr/>
          </p:nvCxnSpPr>
          <p:spPr>
            <a:xfrm flipV="1">
              <a:off x="6719602" y="4503751"/>
              <a:ext cx="152396" cy="1"/>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88" name="椭圆 87"/>
            <p:cNvSpPr/>
            <p:nvPr/>
          </p:nvSpPr>
          <p:spPr>
            <a:xfrm>
              <a:off x="7292228" y="4799069"/>
              <a:ext cx="150891" cy="155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89" name="直接箭头连接符 88"/>
            <p:cNvCxnSpPr>
              <a:stCxn id="88" idx="6"/>
            </p:cNvCxnSpPr>
            <p:nvPr/>
          </p:nvCxnSpPr>
          <p:spPr>
            <a:xfrm flipV="1">
              <a:off x="7443119" y="4876800"/>
              <a:ext cx="152396" cy="1"/>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90" name="椭圆 89"/>
            <p:cNvSpPr/>
            <p:nvPr/>
          </p:nvSpPr>
          <p:spPr>
            <a:xfrm>
              <a:off x="7306616" y="5257800"/>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91" name="直接箭头连接符 90"/>
            <p:cNvCxnSpPr/>
            <p:nvPr/>
          </p:nvCxnSpPr>
          <p:spPr>
            <a:xfrm flipH="1">
              <a:off x="7154216" y="5334000"/>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92" name="椭圆 91"/>
            <p:cNvSpPr/>
            <p:nvPr/>
          </p:nvSpPr>
          <p:spPr>
            <a:xfrm>
              <a:off x="6608589" y="4800600"/>
              <a:ext cx="152400" cy="152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93" name="直接箭头连接符 92"/>
            <p:cNvCxnSpPr/>
            <p:nvPr/>
          </p:nvCxnSpPr>
          <p:spPr>
            <a:xfrm flipH="1">
              <a:off x="6456189" y="4876800"/>
              <a:ext cx="1524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4008662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型探测器的改进结构</a:t>
            </a:r>
          </a:p>
        </p:txBody>
      </p:sp>
      <p:sp>
        <p:nvSpPr>
          <p:cNvPr id="3" name="内容占位符 2"/>
          <p:cNvSpPr>
            <a:spLocks noGrp="1"/>
          </p:cNvSpPr>
          <p:nvPr>
            <p:ph sz="quarter" idx="1"/>
          </p:nvPr>
        </p:nvSpPr>
        <p:spPr/>
        <p:txBody>
          <a:bodyPr>
            <a:normAutofit/>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PDA </a:t>
            </a:r>
          </a:p>
          <a:p>
            <a:pPr lvl="1">
              <a:buFont typeface="Arial" panose="020B0604020202020204" pitchFamily="34" charset="0"/>
              <a:buChar char="–"/>
            </a:pPr>
            <a:r>
              <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partially depleted absorber </a:t>
            </a:r>
            <a:r>
              <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部分耗尽吸收层结构</a:t>
            </a:r>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DDR</a:t>
            </a:r>
          </a:p>
          <a:p>
            <a:pPr lvl="1">
              <a:buFont typeface="Arial" panose="020B0604020202020204" pitchFamily="34" charset="0"/>
              <a:buChar char="–"/>
            </a:pP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Dual-depletion region </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双耗尽层结构</a:t>
            </a:r>
            <a:endParaRPr lang="en-US"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UTC</a:t>
            </a:r>
          </a:p>
          <a:p>
            <a:pPr lvl="1">
              <a:buFont typeface="Arial" panose="020B0604020202020204" pitchFamily="34" charset="0"/>
              <a:buChar char="–"/>
            </a:pP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Uni-traveling-carrier </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单行载流子结构</a:t>
            </a:r>
            <a:endParaRPr lang="en-US"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MUTC</a:t>
            </a:r>
          </a:p>
          <a:p>
            <a:pPr lvl="1">
              <a:buFont typeface="Arial" panose="020B0604020202020204" pitchFamily="34" charset="0"/>
              <a:buChar char="–"/>
            </a:pP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Modified UTC </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改进单行载流子结构</a:t>
            </a:r>
            <a:endParaRPr lang="en-US"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B2B-UTC PD</a:t>
            </a:r>
          </a:p>
          <a:p>
            <a:pPr lvl="1">
              <a:buFont typeface="Arial" panose="020B0604020202020204" pitchFamily="34" charset="0"/>
              <a:buChar char="–"/>
            </a:pP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Back-to-back UTC </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背靠背叠层单行载流子探测器</a:t>
            </a:r>
          </a:p>
        </p:txBody>
      </p:sp>
      <p:sp>
        <p:nvSpPr>
          <p:cNvPr id="8" name="页脚占位符 7">
            <a:extLst>
              <a:ext uri="{FF2B5EF4-FFF2-40B4-BE49-F238E27FC236}">
                <a16:creationId xmlns:a16="http://schemas.microsoft.com/office/drawing/2014/main" id="{637667AB-37DC-4732-8438-52F4FCF2DEE2}"/>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F0F87BA0-A5AB-4586-95EE-2F0E8CA3EC8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34</a:t>
            </a:fld>
            <a:endParaRPr lang="en-US" dirty="0"/>
          </a:p>
        </p:txBody>
      </p:sp>
    </p:spTree>
    <p:extLst>
      <p:ext uri="{BB962C8B-B14F-4D97-AF65-F5344CB8AC3E}">
        <p14:creationId xmlns:p14="http://schemas.microsoft.com/office/powerpoint/2010/main" val="2097901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部分耗尽吸收层探测器</a:t>
            </a:r>
          </a:p>
        </p:txBody>
      </p:sp>
      <p:sp>
        <p:nvSpPr>
          <p:cNvPr id="80" name="内容占位符 4"/>
          <p:cNvSpPr>
            <a:spLocks noGrp="1"/>
          </p:cNvSpPr>
          <p:nvPr>
            <p:ph sz="quarter" idx="1"/>
          </p:nvPr>
        </p:nvSpPr>
        <p:spPr>
          <a:xfrm>
            <a:off x="838199" y="1386840"/>
            <a:ext cx="7848601" cy="4937760"/>
          </a:xfrm>
        </p:spPr>
        <p:txBody>
          <a:bodyPr/>
          <a:lstStyle/>
          <a:p>
            <a:pPr marL="342900" lvl="1" indent="-342900">
              <a:spcBef>
                <a:spcPts val="600"/>
              </a:spcBef>
              <a:buClr>
                <a:schemeClr val="tx1"/>
              </a:buClr>
              <a:buFont typeface="宋体" panose="02010600030101010101" pitchFamily="2" charset="-12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Partially Depleted Absorber Photodiode(PDA-PD)</a:t>
            </a:r>
          </a:p>
          <a:p>
            <a:pPr lvl="1" eaLnBrk="1" hangingPunct="1"/>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结构优点：最大化（带宽</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响应度）</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914400" lvl="2" indent="0">
              <a:buNone/>
            </a:pPr>
            <a:endParaRPr lang="en-US" altLang="zh-CN" sz="2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页脚占位符 6">
            <a:extLst>
              <a:ext uri="{FF2B5EF4-FFF2-40B4-BE49-F238E27FC236}">
                <a16:creationId xmlns:a16="http://schemas.microsoft.com/office/drawing/2014/main" id="{2DE6C1A9-B997-4C05-B9FA-83D1291DD6FA}"/>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 name="灯片编号占位符 7">
            <a:extLst>
              <a:ext uri="{FF2B5EF4-FFF2-40B4-BE49-F238E27FC236}">
                <a16:creationId xmlns:a16="http://schemas.microsoft.com/office/drawing/2014/main" id="{D8ED042A-BA87-4C83-A5EA-6092FD3F5200}"/>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35</a:t>
            </a:fld>
            <a:endParaRPr lang="en-US" dirty="0"/>
          </a:p>
        </p:txBody>
      </p:sp>
      <p:sp>
        <p:nvSpPr>
          <p:cNvPr id="81" name="内容占位符 4"/>
          <p:cNvSpPr txBox="1">
            <a:spLocks/>
          </p:cNvSpPr>
          <p:nvPr/>
        </p:nvSpPr>
        <p:spPr>
          <a:xfrm>
            <a:off x="5034840" y="3154407"/>
            <a:ext cx="3444320" cy="3200400"/>
          </a:xfrm>
          <a:prstGeom prst="rect">
            <a:avLst/>
          </a:prstGeom>
        </p:spPr>
        <p:txBody>
          <a:bodyPr/>
          <a:lstStyle/>
          <a:p>
            <a:pPr marL="457200" indent="-457200" algn="just" fontAlgn="auto">
              <a:spcBef>
                <a:spcPts val="500"/>
              </a:spcBef>
              <a:spcAft>
                <a:spcPts val="0"/>
              </a:spcAft>
              <a:buSzPct val="76000"/>
              <a:buFont typeface="Arial" panose="020B0604020202020204" pitchFamily="34" charset="0"/>
              <a:buChar char="•"/>
              <a:defRPr/>
            </a:pPr>
            <a:r>
              <a:rPr lang="en-US" altLang="zh-CN" sz="2800" b="1" dirty="0">
                <a:latin typeface="Times New Roman" panose="02020603050405020304" pitchFamily="18" charset="0"/>
              </a:rPr>
              <a:t>NTT</a:t>
            </a:r>
            <a:endParaRPr lang="en-US" altLang="zh-CN" sz="3200" b="1" dirty="0">
              <a:latin typeface="Times New Roman" panose="02020603050405020304" pitchFamily="18" charset="0"/>
            </a:endParaRPr>
          </a:p>
          <a:p>
            <a:pPr marL="617220" lvl="1" indent="-342900" algn="just" fontAlgn="auto">
              <a:spcBef>
                <a:spcPts val="500"/>
              </a:spcBef>
              <a:spcAft>
                <a:spcPts val="0"/>
              </a:spcAft>
              <a:buSzPct val="76000"/>
              <a:buFont typeface="Arial" panose="020B0604020202020204" pitchFamily="34" charset="0"/>
              <a:buChar char="–"/>
              <a:defRPr/>
            </a:pPr>
            <a:r>
              <a:rPr lang="zh-CN" altLang="en-US" sz="2400" dirty="0">
                <a:latin typeface="Times New Roman" panose="02020603050405020304" pitchFamily="18" charset="0"/>
              </a:rPr>
              <a:t>响应度</a:t>
            </a:r>
            <a:r>
              <a:rPr lang="en-US" altLang="zh-CN" sz="2400" dirty="0">
                <a:latin typeface="Times New Roman" panose="02020603050405020304" pitchFamily="18" charset="0"/>
              </a:rPr>
              <a:t>0.98A/W</a:t>
            </a:r>
          </a:p>
          <a:p>
            <a:pPr marL="617220" lvl="1" indent="-342900" algn="just" fontAlgn="auto">
              <a:spcBef>
                <a:spcPts val="500"/>
              </a:spcBef>
              <a:spcAft>
                <a:spcPts val="0"/>
              </a:spcAft>
              <a:buSzPct val="76000"/>
              <a:buFont typeface="Arial" panose="020B0604020202020204" pitchFamily="34" charset="0"/>
              <a:buChar char="–"/>
              <a:defRPr/>
            </a:pPr>
            <a:r>
              <a:rPr lang="en-US" altLang="zh-CN" sz="2400" dirty="0">
                <a:latin typeface="Times New Roman" panose="02020603050405020304" pitchFamily="18" charset="0"/>
              </a:rPr>
              <a:t>3dB</a:t>
            </a:r>
            <a:r>
              <a:rPr lang="zh-CN" altLang="en-US" sz="2400" dirty="0">
                <a:latin typeface="Times New Roman" panose="02020603050405020304" pitchFamily="18" charset="0"/>
              </a:rPr>
              <a:t>带宽</a:t>
            </a:r>
            <a:endParaRPr lang="en-US" altLang="zh-CN" sz="2400" dirty="0">
              <a:latin typeface="Times New Roman" panose="02020603050405020304" pitchFamily="18" charset="0"/>
            </a:endParaRPr>
          </a:p>
          <a:p>
            <a:pPr marL="937260" lvl="2" indent="-342900" algn="just" fontAlgn="auto">
              <a:spcBef>
                <a:spcPts val="500"/>
              </a:spcBef>
              <a:spcAft>
                <a:spcPts val="0"/>
              </a:spcAft>
              <a:buSzPct val="76000"/>
              <a:buFont typeface="Arial" panose="020B0604020202020204" pitchFamily="34" charset="0"/>
              <a:buChar char="•"/>
              <a:defRPr/>
            </a:pPr>
            <a:r>
              <a:rPr lang="en-US" altLang="zh-CN" sz="2000" dirty="0">
                <a:latin typeface="Times New Roman" panose="02020603050405020304" pitchFamily="18" charset="0"/>
              </a:rPr>
              <a:t>50GHz</a:t>
            </a:r>
            <a:r>
              <a:rPr lang="zh-CN" altLang="en-US" sz="2000" dirty="0">
                <a:latin typeface="Times New Roman" panose="02020603050405020304" pitchFamily="18" charset="0"/>
              </a:rPr>
              <a:t> </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r>
              <a:rPr lang="en-US" altLang="zh-CN" sz="2000" dirty="0">
                <a:latin typeface="Times New Roman" panose="02020603050405020304" pitchFamily="18" charset="0"/>
              </a:rPr>
              <a:t>5mA</a:t>
            </a:r>
          </a:p>
          <a:p>
            <a:pPr marL="937260" lvl="2" indent="-342900" algn="just" fontAlgn="auto">
              <a:spcBef>
                <a:spcPts val="500"/>
              </a:spcBef>
              <a:spcAft>
                <a:spcPts val="0"/>
              </a:spcAft>
              <a:buSzPct val="76000"/>
              <a:buFont typeface="Arial" panose="020B0604020202020204" pitchFamily="34" charset="0"/>
              <a:buChar char="•"/>
              <a:defRPr/>
            </a:pPr>
            <a:r>
              <a:rPr lang="zh-CN" altLang="en-US" sz="2000" dirty="0">
                <a:latin typeface="Times New Roman" panose="02020603050405020304" pitchFamily="18" charset="0"/>
              </a:rPr>
              <a:t>最大饱和电流</a:t>
            </a:r>
            <a:r>
              <a:rPr lang="en-US" altLang="zh-CN" sz="2000" dirty="0">
                <a:latin typeface="Times New Roman" panose="02020603050405020304" pitchFamily="18" charset="0"/>
              </a:rPr>
              <a:t>10mA</a:t>
            </a:r>
          </a:p>
        </p:txBody>
      </p:sp>
      <p:pic>
        <p:nvPicPr>
          <p:cNvPr id="4" name="图片 3">
            <a:extLst>
              <a:ext uri="{FF2B5EF4-FFF2-40B4-BE49-F238E27FC236}">
                <a16:creationId xmlns:a16="http://schemas.microsoft.com/office/drawing/2014/main" id="{7BCCD175-0CA8-40F1-AAFC-8A30B5977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68086"/>
            <a:ext cx="3702672" cy="3527914"/>
          </a:xfrm>
          <a:prstGeom prst="rect">
            <a:avLst/>
          </a:prstGeom>
        </p:spPr>
      </p:pic>
    </p:spTree>
    <p:extLst>
      <p:ext uri="{BB962C8B-B14F-4D97-AF65-F5344CB8AC3E}">
        <p14:creationId xmlns:p14="http://schemas.microsoft.com/office/powerpoint/2010/main" val="1054152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双耗尽层探测器</a:t>
            </a:r>
          </a:p>
        </p:txBody>
      </p:sp>
      <p:sp>
        <p:nvSpPr>
          <p:cNvPr id="93" name="内容占位符 4"/>
          <p:cNvSpPr txBox="1">
            <a:spLocks/>
          </p:cNvSpPr>
          <p:nvPr/>
        </p:nvSpPr>
        <p:spPr bwMode="auto">
          <a:xfrm>
            <a:off x="838200" y="1295400"/>
            <a:ext cx="7543800" cy="4937125"/>
          </a:xfrm>
          <a:prstGeom prst="rect">
            <a:avLst/>
          </a:prstGeom>
          <a:noFill/>
          <a:ln w="9525">
            <a:noFill/>
            <a:miter lim="800000"/>
            <a:headEnd/>
            <a:tailEnd/>
          </a:ln>
        </p:spPr>
        <p:txBody>
          <a:bodyPr/>
          <a:lstStyle/>
          <a:p>
            <a:pPr marL="342900" lvl="1" indent="-342900" algn="just">
              <a:spcBef>
                <a:spcPts val="600"/>
              </a:spcBef>
              <a:buClr>
                <a:schemeClr val="tx1"/>
              </a:buClr>
              <a:buSzPct val="76000"/>
              <a:buFont typeface="宋体" panose="02010600030101010101" pitchFamily="2" charset="-122"/>
              <a:buChar char="•"/>
            </a:pP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Dual-depletion region Photodiode (DDR-PD)</a:t>
            </a:r>
          </a:p>
          <a:p>
            <a:pPr marL="914400" lvl="1" indent="-284400" algn="just">
              <a:spcBef>
                <a:spcPct val="20000"/>
              </a:spcBef>
              <a:buSzPct val="76000"/>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Naval Lab</a:t>
            </a:r>
          </a:p>
          <a:p>
            <a:pPr marL="914400" lvl="1" indent="-284400" algn="just">
              <a:spcBef>
                <a:spcPct val="20000"/>
              </a:spcBef>
              <a:buSzPct val="760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对于传统的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型异质结探测器，其耗尽区内存在电子和空穴两种载流子，均需要在电场的作用下漂移出耗尽区才能被收集</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914400" lvl="1" indent="-284400" algn="just">
              <a:spcBef>
                <a:spcPct val="20000"/>
              </a:spcBef>
              <a:buSzPct val="760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但由于空穴的有效质量远大于电子，空穴的渡越时间要明显大于电子的渡越时间，因此探测器的带宽主要受限于空穴的渡越时间</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页脚占位符 6">
            <a:extLst>
              <a:ext uri="{FF2B5EF4-FFF2-40B4-BE49-F238E27FC236}">
                <a16:creationId xmlns:a16="http://schemas.microsoft.com/office/drawing/2014/main" id="{285DE3DB-AF94-4143-ADA4-B2C954BE35A7}"/>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8" name="灯片编号占位符 7">
            <a:extLst>
              <a:ext uri="{FF2B5EF4-FFF2-40B4-BE49-F238E27FC236}">
                <a16:creationId xmlns:a16="http://schemas.microsoft.com/office/drawing/2014/main" id="{F6C418B5-9A7A-4A79-9A05-B183BF6EE1C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36</a:t>
            </a:fld>
            <a:endParaRPr lang="en-US" dirty="0"/>
          </a:p>
        </p:txBody>
      </p:sp>
    </p:spTree>
    <p:extLst>
      <p:ext uri="{BB962C8B-B14F-4D97-AF65-F5344CB8AC3E}">
        <p14:creationId xmlns:p14="http://schemas.microsoft.com/office/powerpoint/2010/main" val="2968024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双耗尽层探测器</a:t>
            </a:r>
          </a:p>
        </p:txBody>
      </p:sp>
      <p:sp>
        <p:nvSpPr>
          <p:cNvPr id="93" name="内容占位符 4"/>
          <p:cNvSpPr txBox="1">
            <a:spLocks/>
          </p:cNvSpPr>
          <p:nvPr/>
        </p:nvSpPr>
        <p:spPr bwMode="auto">
          <a:xfrm>
            <a:off x="838200" y="1295400"/>
            <a:ext cx="7543800" cy="4937125"/>
          </a:xfrm>
          <a:prstGeom prst="rect">
            <a:avLst/>
          </a:prstGeom>
          <a:noFill/>
          <a:ln w="9525">
            <a:noFill/>
            <a:miter lim="800000"/>
            <a:headEnd/>
            <a:tailEnd/>
          </a:ln>
        </p:spPr>
        <p:txBody>
          <a:bodyPr/>
          <a:lstStyle/>
          <a:p>
            <a:pPr marL="342900" lvl="1" indent="-342900" algn="just">
              <a:spcBef>
                <a:spcPts val="600"/>
              </a:spcBef>
              <a:buClr>
                <a:schemeClr val="tx1"/>
              </a:buClr>
              <a:buSzPct val="76000"/>
              <a:buFont typeface="宋体" panose="02010600030101010101" pitchFamily="2" charset="-122"/>
              <a:buChar char="•"/>
            </a:pP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Dual-depletion region Photodiode (DDR-PD)</a:t>
            </a:r>
          </a:p>
          <a:p>
            <a:pPr marL="914400" lvl="1" indent="-284400" algn="just">
              <a:spcBef>
                <a:spcPct val="20000"/>
              </a:spcBef>
              <a:buSzPct val="760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结构特点</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1430100" lvl="2" indent="-342900" algn="just">
              <a:spcBef>
                <a:spcPct val="20000"/>
              </a:spcBef>
              <a:buSzPct val="76000"/>
              <a:buFont typeface="Arial" panose="020B0604020202020204" pitchFamily="34" charset="0"/>
              <a:buChar cha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空穴漂移距离短，电子漂移距离长，从而可平衡电子、空穴载流子渡越时间之间关系，提高探测器的带宽</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页脚占位符 6">
            <a:extLst>
              <a:ext uri="{FF2B5EF4-FFF2-40B4-BE49-F238E27FC236}">
                <a16:creationId xmlns:a16="http://schemas.microsoft.com/office/drawing/2014/main" id="{285DE3DB-AF94-4143-ADA4-B2C954BE35A7}"/>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8" name="灯片编号占位符 7">
            <a:extLst>
              <a:ext uri="{FF2B5EF4-FFF2-40B4-BE49-F238E27FC236}">
                <a16:creationId xmlns:a16="http://schemas.microsoft.com/office/drawing/2014/main" id="{F6C418B5-9A7A-4A79-9A05-B183BF6EE1C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37</a:t>
            </a:fld>
            <a:endParaRPr lang="en-US" dirty="0"/>
          </a:p>
        </p:txBody>
      </p:sp>
      <p:pic>
        <p:nvPicPr>
          <p:cNvPr id="5" name="图片 4">
            <a:extLst>
              <a:ext uri="{FF2B5EF4-FFF2-40B4-BE49-F238E27FC236}">
                <a16:creationId xmlns:a16="http://schemas.microsoft.com/office/drawing/2014/main" id="{7732C931-2A64-48D3-B3E3-E68353B78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352800"/>
            <a:ext cx="3812658" cy="3089896"/>
          </a:xfrm>
          <a:prstGeom prst="rect">
            <a:avLst/>
          </a:prstGeom>
        </p:spPr>
      </p:pic>
    </p:spTree>
    <p:extLst>
      <p:ext uri="{BB962C8B-B14F-4D97-AF65-F5344CB8AC3E}">
        <p14:creationId xmlns:p14="http://schemas.microsoft.com/office/powerpoint/2010/main" val="2048705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单行载流子探测器</a:t>
            </a:r>
          </a:p>
        </p:txBody>
      </p:sp>
      <p:sp>
        <p:nvSpPr>
          <p:cNvPr id="3" name="内容占位符 2"/>
          <p:cNvSpPr>
            <a:spLocks noGrp="1"/>
          </p:cNvSpPr>
          <p:nvPr>
            <p:ph sz="quarter" idx="1"/>
          </p:nvPr>
        </p:nvSpPr>
        <p:spPr/>
        <p:txBody>
          <a:bodyPr/>
          <a:lstStyle/>
          <a:p>
            <a:pPr marL="342900" lvl="1" indent="-342900">
              <a:spcBef>
                <a:spcPts val="600"/>
              </a:spcBef>
              <a:buClr>
                <a:schemeClr val="tx1"/>
              </a:buClr>
              <a:buSzPct val="76000"/>
              <a:buFont typeface="宋体" panose="02010600030101010101" pitchFamily="2" charset="-122"/>
              <a:buChar char="•"/>
            </a:pP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Uni-traveling-carrier </a:t>
            </a:r>
            <a:r>
              <a:rPr lang="zh-CN" altLang="en-US" sz="3000" dirty="0">
                <a:latin typeface="Times New Roman" panose="02020603050405020304" pitchFamily="18" charset="0"/>
                <a:ea typeface="宋体" panose="02010600030101010101" pitchFamily="2" charset="-122"/>
                <a:cs typeface="Times New Roman" panose="02020603050405020304" pitchFamily="18" charset="0"/>
              </a:rPr>
              <a:t>探测器</a:t>
            </a: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(UTC-PD)</a:t>
            </a:r>
          </a:p>
          <a:p>
            <a:pPr lvl="1"/>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1997</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 </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Ishibashi</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(NTT) etc.</a:t>
            </a:r>
          </a:p>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结构特点：将</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型异质结探测器的吸收层由耗尽区改到</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型层，电子和空穴均产生于</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型吸收层内，空穴在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区通过大量空穴的集体运动在弛豫时间内即能够被收集，因此带宽主要取决于电子的输运时间。而由于电子具有较高的扩散系数，在合理设计</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型层厚度的情况下可以大幅减小载流子渡越时间，实现高带宽。</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性能：</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带宽</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80GHz (20μm</a:t>
            </a:r>
            <a:r>
              <a:rPr lang="en-US" altLang="zh-CN" sz="24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,25Ω</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负载</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lvl="1"/>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页脚占位符 16">
            <a:extLst>
              <a:ext uri="{FF2B5EF4-FFF2-40B4-BE49-F238E27FC236}">
                <a16:creationId xmlns:a16="http://schemas.microsoft.com/office/drawing/2014/main" id="{D2080BD4-8278-4473-B516-743D5DEECE0A}"/>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18" name="灯片编号占位符 17">
            <a:extLst>
              <a:ext uri="{FF2B5EF4-FFF2-40B4-BE49-F238E27FC236}">
                <a16:creationId xmlns:a16="http://schemas.microsoft.com/office/drawing/2014/main" id="{69FAD6E9-6A27-4D10-98CE-673184BBDD7F}"/>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38</a:t>
            </a:fld>
            <a:endParaRPr lang="en-US" dirty="0"/>
          </a:p>
        </p:txBody>
      </p:sp>
    </p:spTree>
    <p:extLst>
      <p:ext uri="{BB962C8B-B14F-4D97-AF65-F5344CB8AC3E}">
        <p14:creationId xmlns:p14="http://schemas.microsoft.com/office/powerpoint/2010/main" val="4097837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单行载流子探测器</a:t>
            </a:r>
          </a:p>
        </p:txBody>
      </p:sp>
      <p:sp>
        <p:nvSpPr>
          <p:cNvPr id="3" name="内容占位符 2"/>
          <p:cNvSpPr>
            <a:spLocks noGrp="1"/>
          </p:cNvSpPr>
          <p:nvPr>
            <p:ph sz="quarter" idx="1"/>
          </p:nvPr>
        </p:nvSpPr>
        <p:spPr/>
        <p:txBody>
          <a:bodyPr/>
          <a:lstStyle/>
          <a:p>
            <a:pPr marL="342900" lvl="1" indent="-342900">
              <a:spcBef>
                <a:spcPts val="600"/>
              </a:spcBef>
              <a:buClr>
                <a:schemeClr val="tx1"/>
              </a:buClr>
              <a:buSzPct val="76000"/>
              <a:buFont typeface="宋体" panose="02010600030101010101" pitchFamily="2" charset="-122"/>
              <a:buChar char="•"/>
            </a:pP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Uni-traveling-carrier </a:t>
            </a:r>
            <a:r>
              <a:rPr lang="zh-CN" altLang="en-US" sz="3000" dirty="0">
                <a:latin typeface="Times New Roman" panose="02020603050405020304" pitchFamily="18" charset="0"/>
                <a:ea typeface="宋体" panose="02010600030101010101" pitchFamily="2" charset="-122"/>
                <a:cs typeface="Times New Roman" panose="02020603050405020304" pitchFamily="18" charset="0"/>
              </a:rPr>
              <a:t>探测器</a:t>
            </a: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(UTC-PD)</a:t>
            </a:r>
          </a:p>
          <a:p>
            <a:pPr lvl="1"/>
            <a:endPar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页脚占位符 16">
            <a:extLst>
              <a:ext uri="{FF2B5EF4-FFF2-40B4-BE49-F238E27FC236}">
                <a16:creationId xmlns:a16="http://schemas.microsoft.com/office/drawing/2014/main" id="{D2080BD4-8278-4473-B516-743D5DEECE0A}"/>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18" name="灯片编号占位符 17">
            <a:extLst>
              <a:ext uri="{FF2B5EF4-FFF2-40B4-BE49-F238E27FC236}">
                <a16:creationId xmlns:a16="http://schemas.microsoft.com/office/drawing/2014/main" id="{69FAD6E9-6A27-4D10-98CE-673184BBDD7F}"/>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39</a:t>
            </a:fld>
            <a:endParaRPr lang="en-US" dirty="0"/>
          </a:p>
        </p:txBody>
      </p:sp>
      <p:grpSp>
        <p:nvGrpSpPr>
          <p:cNvPr id="15" name="组合 14"/>
          <p:cNvGrpSpPr/>
          <p:nvPr/>
        </p:nvGrpSpPr>
        <p:grpSpPr>
          <a:xfrm>
            <a:off x="584200" y="2133600"/>
            <a:ext cx="7975599" cy="3593292"/>
            <a:chOff x="935036" y="3443228"/>
            <a:chExt cx="7975599" cy="3593292"/>
          </a:xfrm>
        </p:grpSpPr>
        <p:grpSp>
          <p:nvGrpSpPr>
            <p:cNvPr id="6" name="Group 10"/>
            <p:cNvGrpSpPr>
              <a:grpSpLocks/>
            </p:cNvGrpSpPr>
            <p:nvPr/>
          </p:nvGrpSpPr>
          <p:grpSpPr bwMode="auto">
            <a:xfrm>
              <a:off x="935036" y="3443228"/>
              <a:ext cx="3937000" cy="3030307"/>
              <a:chOff x="1219200" y="4033813"/>
              <a:chExt cx="3250290" cy="2851665"/>
            </a:xfrm>
          </p:grpSpPr>
          <p:pic>
            <p:nvPicPr>
              <p:cNvPr id="7" name="Picture 3"/>
              <p:cNvPicPr>
                <a:picLocks noChangeAspect="1" noChangeArrowheads="1"/>
              </p:cNvPicPr>
              <p:nvPr/>
            </p:nvPicPr>
            <p:blipFill>
              <a:blip r:embed="rId2" cstate="print"/>
              <a:srcRect/>
              <a:stretch>
                <a:fillRect/>
              </a:stretch>
            </p:blipFill>
            <p:spPr bwMode="auto">
              <a:xfrm>
                <a:off x="1219200" y="4033813"/>
                <a:ext cx="3250290" cy="2851665"/>
              </a:xfrm>
              <a:prstGeom prst="rect">
                <a:avLst/>
              </a:prstGeom>
              <a:noFill/>
              <a:ln w="9525">
                <a:noFill/>
                <a:miter lim="800000"/>
                <a:headEnd/>
                <a:tailEnd/>
              </a:ln>
            </p:spPr>
          </p:pic>
          <p:sp>
            <p:nvSpPr>
              <p:cNvPr id="8" name="Rectangle 9"/>
              <p:cNvSpPr/>
              <p:nvPr/>
            </p:nvSpPr>
            <p:spPr>
              <a:xfrm>
                <a:off x="1219200" y="5105072"/>
                <a:ext cx="380937" cy="914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 name="组合 16"/>
            <p:cNvGrpSpPr>
              <a:grpSpLocks/>
            </p:cNvGrpSpPr>
            <p:nvPr/>
          </p:nvGrpSpPr>
          <p:grpSpPr bwMode="auto">
            <a:xfrm>
              <a:off x="5100636" y="3443228"/>
              <a:ext cx="3809999" cy="3043120"/>
              <a:chOff x="5398383" y="4256961"/>
              <a:chExt cx="3195934" cy="2442119"/>
            </a:xfrm>
          </p:grpSpPr>
          <p:pic>
            <p:nvPicPr>
              <p:cNvPr id="10" name="Picture 3"/>
              <p:cNvPicPr>
                <a:picLocks noChangeAspect="1" noChangeArrowheads="1"/>
              </p:cNvPicPr>
              <p:nvPr/>
            </p:nvPicPr>
            <p:blipFill>
              <a:blip r:embed="rId3" cstate="print"/>
              <a:srcRect/>
              <a:stretch>
                <a:fillRect/>
              </a:stretch>
            </p:blipFill>
            <p:spPr bwMode="auto">
              <a:xfrm>
                <a:off x="5398383" y="4256961"/>
                <a:ext cx="3195934" cy="2442119"/>
              </a:xfrm>
              <a:prstGeom prst="rect">
                <a:avLst/>
              </a:prstGeom>
              <a:noFill/>
              <a:ln w="9525">
                <a:noFill/>
                <a:miter lim="800000"/>
                <a:headEnd/>
                <a:tailEnd/>
              </a:ln>
            </p:spPr>
          </p:pic>
          <p:sp>
            <p:nvSpPr>
              <p:cNvPr id="11" name="Rectangle 9"/>
              <p:cNvSpPr/>
              <p:nvPr/>
            </p:nvSpPr>
            <p:spPr>
              <a:xfrm>
                <a:off x="7620559" y="4495527"/>
                <a:ext cx="228041" cy="686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2" name="TextBox 8"/>
            <p:cNvSpPr txBox="1">
              <a:spLocks noChangeArrowheads="1"/>
            </p:cNvSpPr>
            <p:nvPr/>
          </p:nvSpPr>
          <p:spPr bwMode="auto">
            <a:xfrm>
              <a:off x="2177077" y="6562742"/>
              <a:ext cx="1152880" cy="461665"/>
            </a:xfrm>
            <a:prstGeom prst="rect">
              <a:avLst/>
            </a:prstGeom>
            <a:noFill/>
            <a:ln w="9525">
              <a:noFill/>
              <a:miter lim="800000"/>
              <a:headEnd/>
              <a:tailEnd/>
            </a:ln>
          </p:spPr>
          <p:txBody>
            <a:bodyPr wrap="none">
              <a:spAutoFit/>
            </a:bodyPr>
            <a:lstStyle/>
            <a:p>
              <a:r>
                <a:rPr lang="en-US" altLang="zh-CN" sz="2400" dirty="0">
                  <a:latin typeface="Times New Roman" panose="02020603050405020304" pitchFamily="18" charset="0"/>
                  <a:ea typeface="华文新魏" pitchFamily="2" charset="-122"/>
                  <a:cs typeface="Times New Roman" panose="02020603050405020304" pitchFamily="18" charset="0"/>
                </a:rPr>
                <a:t>PIN</a:t>
              </a:r>
              <a:r>
                <a:rPr lang="zh-CN" altLang="en-US" sz="2400" dirty="0">
                  <a:latin typeface="Times New Roman" panose="02020603050405020304" pitchFamily="18" charset="0"/>
                  <a:ea typeface="华文新魏" pitchFamily="2" charset="-122"/>
                  <a:cs typeface="Times New Roman" panose="02020603050405020304" pitchFamily="18" charset="0"/>
                </a:rPr>
                <a:t> </a:t>
              </a:r>
              <a:r>
                <a:rPr lang="en-US" altLang="zh-CN" sz="2400" dirty="0">
                  <a:latin typeface="Times New Roman" panose="02020603050405020304" pitchFamily="18" charset="0"/>
                  <a:ea typeface="华文新魏" pitchFamily="2" charset="-122"/>
                  <a:cs typeface="Times New Roman" panose="02020603050405020304" pitchFamily="18" charset="0"/>
                </a:rPr>
                <a:t>PD</a:t>
              </a:r>
              <a:endParaRPr lang="zh-CN" altLang="en-US" sz="2400" dirty="0">
                <a:latin typeface="Times New Roman" panose="02020603050405020304" pitchFamily="18" charset="0"/>
                <a:ea typeface="华文新魏" pitchFamily="2" charset="-122"/>
                <a:cs typeface="Times New Roman" panose="02020603050405020304" pitchFamily="18" charset="0"/>
              </a:endParaRPr>
            </a:p>
          </p:txBody>
        </p:sp>
        <p:sp>
          <p:nvSpPr>
            <p:cNvPr id="13" name="TextBox 9"/>
            <p:cNvSpPr txBox="1">
              <a:spLocks noChangeArrowheads="1"/>
            </p:cNvSpPr>
            <p:nvPr/>
          </p:nvSpPr>
          <p:spPr bwMode="auto">
            <a:xfrm>
              <a:off x="6507955" y="6574855"/>
              <a:ext cx="1293496" cy="461665"/>
            </a:xfrm>
            <a:prstGeom prst="rect">
              <a:avLst/>
            </a:prstGeom>
            <a:noFill/>
            <a:ln w="9525">
              <a:noFill/>
              <a:miter lim="800000"/>
              <a:headEnd/>
              <a:tailEnd/>
            </a:ln>
          </p:spPr>
          <p:txBody>
            <a:bodyPr wrap="none">
              <a:spAutoFit/>
            </a:bodyPr>
            <a:lstStyle/>
            <a:p>
              <a:r>
                <a:rPr lang="en-US" altLang="zh-CN" sz="2400" dirty="0">
                  <a:latin typeface="Times New Roman" panose="02020603050405020304" pitchFamily="18" charset="0"/>
                  <a:ea typeface="华文新魏" pitchFamily="2" charset="-122"/>
                  <a:cs typeface="Times New Roman" panose="02020603050405020304" pitchFamily="18" charset="0"/>
                </a:rPr>
                <a:t>UTC PD</a:t>
              </a:r>
              <a:endParaRPr lang="zh-CN" altLang="en-US" sz="2400" dirty="0">
                <a:latin typeface="Times New Roman" panose="02020603050405020304" pitchFamily="18" charset="0"/>
                <a:ea typeface="华文新魏" pitchFamily="2" charset="-122"/>
                <a:cs typeface="Times New Roman" panose="02020603050405020304" pitchFamily="18" charset="0"/>
              </a:endParaRPr>
            </a:p>
          </p:txBody>
        </p:sp>
      </p:grpSp>
    </p:spTree>
    <p:extLst>
      <p:ext uri="{BB962C8B-B14F-4D97-AF65-F5344CB8AC3E}">
        <p14:creationId xmlns:p14="http://schemas.microsoft.com/office/powerpoint/2010/main" val="254708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探测器中的光电作用过程</a:t>
            </a:r>
          </a:p>
        </p:txBody>
      </p:sp>
      <p:sp>
        <p:nvSpPr>
          <p:cNvPr id="3" name="内容占位符 2"/>
          <p:cNvSpPr>
            <a:spLocks noGrp="1"/>
          </p:cNvSpPr>
          <p:nvPr>
            <p:ph sz="quarter" idx="1"/>
          </p:nvPr>
        </p:nvSpPr>
        <p:spPr>
          <a:xfrm>
            <a:off x="914400" y="1386840"/>
            <a:ext cx="7772400" cy="4937760"/>
          </a:xfrm>
        </p:spPr>
        <p:txBody>
          <a:bodyPr>
            <a:normAutofit/>
          </a:bodyPr>
          <a:lstStyle/>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大多数探测器基于半导体材料内部的</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光电效应</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lvl="1">
              <a:lnSpc>
                <a:spcPct val="90000"/>
              </a:lnSpc>
              <a:buFont typeface="Arial" panose="020B0604020202090204" pitchFamily="34" charset="0"/>
              <a:buChar char="–"/>
            </a:pPr>
            <a:r>
              <a:rPr lang="zh-CN" altLang="en-US" sz="2400" dirty="0">
                <a:latin typeface="Times New Roman" panose="02020603050405020304" pitchFamily="18" charset="0"/>
                <a:cs typeface="Times New Roman" panose="02020603050405020304" pitchFamily="18" charset="0"/>
              </a:rPr>
              <a:t>光激发的电子、空穴存在材料内部，在外加偏压或内建电场的作用下分别向两极运动，从而形成电流</a:t>
            </a:r>
            <a:endParaRPr lang="en-US" altLang="zh-CN" sz="2400" dirty="0">
              <a:latin typeface="Times New Roman" panose="02020603050405020304" pitchFamily="18" charset="0"/>
              <a:cs typeface="Times New Roman" panose="02020603050405020304" pitchFamily="18" charset="0"/>
            </a:endParaRPr>
          </a:p>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半导体中光子吸收、电子</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空穴对产生的过程</a:t>
            </a:r>
          </a:p>
        </p:txBody>
      </p:sp>
      <p:grpSp>
        <p:nvGrpSpPr>
          <p:cNvPr id="26" name="组合 25">
            <a:extLst>
              <a:ext uri="{FF2B5EF4-FFF2-40B4-BE49-F238E27FC236}">
                <a16:creationId xmlns:a16="http://schemas.microsoft.com/office/drawing/2014/main" id="{D11254E4-45E8-42C5-B33F-5DC2EDDF3940}"/>
              </a:ext>
            </a:extLst>
          </p:cNvPr>
          <p:cNvGrpSpPr/>
          <p:nvPr/>
        </p:nvGrpSpPr>
        <p:grpSpPr>
          <a:xfrm>
            <a:off x="4114800" y="3885656"/>
            <a:ext cx="4572000" cy="2085201"/>
            <a:chOff x="4099719" y="3733800"/>
            <a:chExt cx="4572000" cy="2085201"/>
          </a:xfrm>
        </p:grpSpPr>
        <p:sp>
          <p:nvSpPr>
            <p:cNvPr id="29" name="TextBox 28"/>
            <p:cNvSpPr txBox="1"/>
            <p:nvPr/>
          </p:nvSpPr>
          <p:spPr>
            <a:xfrm>
              <a:off x="4099719" y="3787676"/>
              <a:ext cx="4572000" cy="2031325"/>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光子吸收过程</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吸收光子，将价带的电子激发至导带，形成自由电子空穴对</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电子、空穴在电场的作用下朝相反的方向运动，形成电流</a:t>
              </a:r>
            </a:p>
          </p:txBody>
        </p:sp>
        <p:graphicFrame>
          <p:nvGraphicFramePr>
            <p:cNvPr id="35" name="对象 34"/>
            <p:cNvGraphicFramePr>
              <a:graphicFrameLocks noChangeAspect="1"/>
            </p:cNvGraphicFramePr>
            <p:nvPr>
              <p:extLst>
                <p:ext uri="{D42A27DB-BD31-4B8C-83A1-F6EECF244321}">
                  <p14:modId xmlns:p14="http://schemas.microsoft.com/office/powerpoint/2010/main" val="3411687590"/>
                </p:ext>
              </p:extLst>
            </p:nvPr>
          </p:nvGraphicFramePr>
          <p:xfrm>
            <a:off x="6240859" y="3733800"/>
            <a:ext cx="1181100" cy="534988"/>
          </p:xfrm>
          <a:graphic>
            <a:graphicData uri="http://schemas.openxmlformats.org/presentationml/2006/ole">
              <mc:AlternateContent xmlns:mc="http://schemas.openxmlformats.org/markup-compatibility/2006">
                <mc:Choice xmlns:v="urn:schemas-microsoft-com:vml" Requires="v">
                  <p:oleObj name="Equation" r:id="rId2" imgW="533169" imgH="241195" progId="Equation.3">
                    <p:embed/>
                  </p:oleObj>
                </mc:Choice>
                <mc:Fallback>
                  <p:oleObj name="Equation" r:id="rId2" imgW="533169" imgH="241195" progId="Equation.3">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859" y="3733800"/>
                          <a:ext cx="1181100"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 name="页脚占位符 12">
            <a:extLst>
              <a:ext uri="{FF2B5EF4-FFF2-40B4-BE49-F238E27FC236}">
                <a16:creationId xmlns:a16="http://schemas.microsoft.com/office/drawing/2014/main" id="{82785CA2-7DE0-4A4A-9A21-F01B8FB4759D}"/>
              </a:ext>
            </a:extLst>
          </p:cNvPr>
          <p:cNvSpPr>
            <a:spLocks noGrp="1"/>
          </p:cNvSpPr>
          <p:nvPr>
            <p:ph type="ftr" sz="quarter" idx="11"/>
          </p:nvPr>
        </p:nvSpPr>
        <p:spPr>
          <a:xfrm>
            <a:off x="2682081" y="6402138"/>
            <a:ext cx="3779838" cy="365125"/>
          </a:xfrm>
        </p:spPr>
        <p:txBody>
          <a:bodyPr/>
          <a:lstStyle/>
          <a:p>
            <a:pPr>
              <a:defRPr/>
            </a:pPr>
            <a:r>
              <a:rPr lang="zh-CN" altLang="en-US" dirty="0"/>
              <a:t>集成光电子学概论</a:t>
            </a:r>
            <a:endParaRPr lang="en-US" dirty="0"/>
          </a:p>
        </p:txBody>
      </p:sp>
      <p:sp>
        <p:nvSpPr>
          <p:cNvPr id="14" name="灯片编号占位符 13">
            <a:extLst>
              <a:ext uri="{FF2B5EF4-FFF2-40B4-BE49-F238E27FC236}">
                <a16:creationId xmlns:a16="http://schemas.microsoft.com/office/drawing/2014/main" id="{D3F04CE6-48E0-47E3-B4C5-B11102D0BF93}"/>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a:t>
            </a:fld>
            <a:endParaRPr lang="en-US" dirty="0"/>
          </a:p>
        </p:txBody>
      </p:sp>
      <p:pic>
        <p:nvPicPr>
          <p:cNvPr id="21" name="图片 20">
            <a:extLst>
              <a:ext uri="{FF2B5EF4-FFF2-40B4-BE49-F238E27FC236}">
                <a16:creationId xmlns:a16="http://schemas.microsoft.com/office/drawing/2014/main" id="{F3898A7C-D989-48A4-B7A5-0D2A8FC18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727332" cy="223651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载流子的速率过冲效应</a:t>
            </a:r>
          </a:p>
        </p:txBody>
      </p:sp>
      <p:sp>
        <p:nvSpPr>
          <p:cNvPr id="3" name="内容占位符 2"/>
          <p:cNvSpPr>
            <a:spLocks noGrp="1"/>
          </p:cNvSpPr>
          <p:nvPr>
            <p:ph sz="quarter" idx="1"/>
          </p:nvPr>
        </p:nvSpPr>
        <p:spPr/>
        <p:txBody>
          <a:bodyPr>
            <a:norm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III-V</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半导体中，电子在电场下加速的过程中会受到声子的碰撞而发生能谷间散射，从而进入具有更大有效质量的卫星能谷。在这个加速过程中，电子的速率大幅增加、后降低并逐渐达到饱和漂移速率，在这个过程中电子的极速速率远高于饱和漂移速率，该现象被称为电子的速率过冲效应。</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电子的速率过冲距离与电场强度、杂质浓度、温度等因素相关</a:t>
            </a:r>
          </a:p>
        </p:txBody>
      </p:sp>
      <p:sp>
        <p:nvSpPr>
          <p:cNvPr id="11" name="页脚占位符 10">
            <a:extLst>
              <a:ext uri="{FF2B5EF4-FFF2-40B4-BE49-F238E27FC236}">
                <a16:creationId xmlns:a16="http://schemas.microsoft.com/office/drawing/2014/main" id="{313511D1-1B50-4FC8-8CE7-12C369E84909}"/>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 name="灯片编号占位符 11">
            <a:extLst>
              <a:ext uri="{FF2B5EF4-FFF2-40B4-BE49-F238E27FC236}">
                <a16:creationId xmlns:a16="http://schemas.microsoft.com/office/drawing/2014/main" id="{BA0ED66B-9013-44B9-8929-74213359991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40</a:t>
            </a:fld>
            <a:endParaRPr lang="en-US" dirty="0"/>
          </a:p>
        </p:txBody>
      </p:sp>
      <p:grpSp>
        <p:nvGrpSpPr>
          <p:cNvPr id="6" name="Group 14"/>
          <p:cNvGrpSpPr/>
          <p:nvPr/>
        </p:nvGrpSpPr>
        <p:grpSpPr>
          <a:xfrm>
            <a:off x="4850314" y="4327236"/>
            <a:ext cx="3455486" cy="2144134"/>
            <a:chOff x="4648200" y="2743200"/>
            <a:chExt cx="4572000" cy="2764606"/>
          </a:xfrm>
        </p:grpSpPr>
        <p:sp>
          <p:nvSpPr>
            <p:cNvPr id="7" name="矩形 6"/>
            <p:cNvSpPr/>
            <p:nvPr/>
          </p:nvSpPr>
          <p:spPr>
            <a:xfrm>
              <a:off x="4648200" y="5109507"/>
              <a:ext cx="4572000" cy="398299"/>
            </a:xfrm>
            <a:prstGeom prst="rect">
              <a:avLst/>
            </a:prstGeom>
          </p:spPr>
          <p:txBody>
            <a:bodyPr>
              <a:spAutoFit/>
            </a:bodyPr>
            <a:lstStyle/>
            <a:p>
              <a:pPr marL="1187450" lvl="2" indent="-273050">
                <a:spcBef>
                  <a:spcPts val="600"/>
                </a:spcBef>
                <a:buClr>
                  <a:schemeClr val="accent1"/>
                </a:buClr>
                <a:buSzPct val="76000"/>
              </a:pPr>
              <a:r>
                <a:rPr lang="zh-CN" altLang="en-US" sz="1600" b="1" dirty="0">
                  <a:latin typeface="宋体" panose="02010600030101010101" pitchFamily="2" charset="-122"/>
                  <a:ea typeface="宋体" panose="02010600030101010101" pitchFamily="2" charset="-122"/>
                </a:rPr>
                <a:t>载流子速率过冲效应</a:t>
              </a:r>
              <a:endParaRPr lang="en-US" altLang="zh-CN" sz="1600" b="1" dirty="0">
                <a:latin typeface="宋体" panose="02010600030101010101" pitchFamily="2" charset="-122"/>
                <a:ea typeface="宋体" panose="02010600030101010101" pitchFamily="2" charset="-122"/>
              </a:endParaRPr>
            </a:p>
          </p:txBody>
        </p:sp>
        <p:pic>
          <p:nvPicPr>
            <p:cNvPr id="9" name="Picture 1"/>
            <p:cNvPicPr>
              <a:picLocks noChangeAspect="1" noChangeArrowheads="1"/>
            </p:cNvPicPr>
            <p:nvPr/>
          </p:nvPicPr>
          <p:blipFill>
            <a:blip r:embed="rId2" cstate="print"/>
            <a:srcRect/>
            <a:stretch>
              <a:fillRect/>
            </a:stretch>
          </p:blipFill>
          <p:spPr bwMode="auto">
            <a:xfrm>
              <a:off x="4800600" y="2743200"/>
              <a:ext cx="4343400" cy="2457450"/>
            </a:xfrm>
            <a:prstGeom prst="rect">
              <a:avLst/>
            </a:prstGeom>
            <a:noFill/>
            <a:ln w="9525">
              <a:noFill/>
              <a:miter lim="800000"/>
              <a:headEnd/>
              <a:tailEnd/>
            </a:ln>
          </p:spPr>
        </p:pic>
      </p:grpSp>
      <p:grpSp>
        <p:nvGrpSpPr>
          <p:cNvPr id="21" name="组合 20"/>
          <p:cNvGrpSpPr/>
          <p:nvPr/>
        </p:nvGrpSpPr>
        <p:grpSpPr>
          <a:xfrm>
            <a:off x="1367558" y="4398702"/>
            <a:ext cx="3253279" cy="2088832"/>
            <a:chOff x="761999" y="3252354"/>
            <a:chExt cx="4445000" cy="3434774"/>
          </a:xfrm>
        </p:grpSpPr>
        <p:pic>
          <p:nvPicPr>
            <p:cNvPr id="56322" name="Picture 2" descr="http://www.ioffe.ru/SVA/NSM/Semicond/InP/Figs/82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99" y="3252354"/>
              <a:ext cx="4445000" cy="3434774"/>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4"/>
            <p:cNvSpPr/>
            <p:nvPr/>
          </p:nvSpPr>
          <p:spPr>
            <a:xfrm>
              <a:off x="2618962" y="4127500"/>
              <a:ext cx="52573" cy="58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5"/>
            <p:cNvSpPr/>
            <p:nvPr/>
          </p:nvSpPr>
          <p:spPr>
            <a:xfrm>
              <a:off x="2560704" y="4200525"/>
              <a:ext cx="52573" cy="58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Arrow Connector 16"/>
            <p:cNvCxnSpPr>
              <a:stCxn id="15" idx="6"/>
            </p:cNvCxnSpPr>
            <p:nvPr/>
          </p:nvCxnSpPr>
          <p:spPr>
            <a:xfrm>
              <a:off x="2613277" y="4229781"/>
              <a:ext cx="618873" cy="628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7"/>
            <p:cNvCxnSpPr>
              <a:stCxn id="14" idx="6"/>
            </p:cNvCxnSpPr>
            <p:nvPr/>
          </p:nvCxnSpPr>
          <p:spPr>
            <a:xfrm>
              <a:off x="2671535" y="4156756"/>
              <a:ext cx="605065" cy="1294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83896" y="5898751"/>
              <a:ext cx="762000" cy="418576"/>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InP</a:t>
              </a:r>
              <a:endParaRPr lang="zh-CN"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02177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改进型单行载流子探测器</a:t>
            </a:r>
          </a:p>
        </p:txBody>
      </p:sp>
      <p:sp>
        <p:nvSpPr>
          <p:cNvPr id="3" name="内容占位符 2"/>
          <p:cNvSpPr>
            <a:spLocks noGrp="1"/>
          </p:cNvSpPr>
          <p:nvPr>
            <p:ph sz="quarter" idx="1"/>
          </p:nvPr>
        </p:nvSpPr>
        <p:spPr/>
        <p:txBody>
          <a:bodyPr/>
          <a:lstStyle/>
          <a:p>
            <a:pPr marL="342900" lvl="1" indent="-342900">
              <a:spcBef>
                <a:spcPts val="600"/>
              </a:spcBef>
              <a:buClr>
                <a:schemeClr val="tx1"/>
              </a:buClr>
              <a:buSzPct val="76000"/>
              <a:buFont typeface="宋体" panose="02010600030101010101" pitchFamily="2" charset="-122"/>
              <a:buChar char="•"/>
            </a:pP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Modified Uni-traveling-carrier Photodiode (MUTC-PD)</a:t>
            </a: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结构特点：同时结合</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UTC</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DDR</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结构的特点，即在</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UTC-PD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基础上，将部分耗尽区由宽禁带半导体变为窄禁带半导体。该结构不改变探测器的带宽，同时增加了器件的响应度。</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页脚占位符 43">
            <a:extLst>
              <a:ext uri="{FF2B5EF4-FFF2-40B4-BE49-F238E27FC236}">
                <a16:creationId xmlns:a16="http://schemas.microsoft.com/office/drawing/2014/main" id="{3A80F514-D127-4F8C-BC6D-C6CFF017A052}"/>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45" name="灯片编号占位符 44">
            <a:extLst>
              <a:ext uri="{FF2B5EF4-FFF2-40B4-BE49-F238E27FC236}">
                <a16:creationId xmlns:a16="http://schemas.microsoft.com/office/drawing/2014/main" id="{A1D47863-765D-44D3-AFC4-CCDFFC3B5AD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41</a:t>
            </a:fld>
            <a:endParaRPr lang="en-US" dirty="0"/>
          </a:p>
        </p:txBody>
      </p:sp>
      <p:pic>
        <p:nvPicPr>
          <p:cNvPr id="7" name="Picture 2"/>
          <p:cNvPicPr>
            <a:picLocks noChangeAspect="1" noChangeArrowheads="1"/>
          </p:cNvPicPr>
          <p:nvPr/>
        </p:nvPicPr>
        <p:blipFill>
          <a:blip r:embed="rId2" cstate="print"/>
          <a:srcRect/>
          <a:stretch>
            <a:fillRect/>
          </a:stretch>
        </p:blipFill>
        <p:spPr bwMode="auto">
          <a:xfrm>
            <a:off x="6019800" y="3567068"/>
            <a:ext cx="1757262" cy="2757532"/>
          </a:xfrm>
          <a:prstGeom prst="rect">
            <a:avLst/>
          </a:prstGeom>
          <a:noFill/>
          <a:ln w="9525">
            <a:noFill/>
            <a:miter lim="800000"/>
            <a:headEnd/>
            <a:tailEnd/>
          </a:ln>
        </p:spPr>
      </p:pic>
      <p:pic>
        <p:nvPicPr>
          <p:cNvPr id="5" name="图片 4">
            <a:extLst>
              <a:ext uri="{FF2B5EF4-FFF2-40B4-BE49-F238E27FC236}">
                <a16:creationId xmlns:a16="http://schemas.microsoft.com/office/drawing/2014/main" id="{CD58D76D-698D-4897-98BD-615576684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560" y="3799723"/>
            <a:ext cx="3392681" cy="229222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背靠背叠层</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传统</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UTC-PD</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存在高转换效率和高速之间的矛盾</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背靠背叠层</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，在不影响探测器带宽及其他特性的基础上提高响应度</a:t>
            </a:r>
          </a:p>
        </p:txBody>
      </p:sp>
      <p:grpSp>
        <p:nvGrpSpPr>
          <p:cNvPr id="19" name="组合 18">
            <a:extLst>
              <a:ext uri="{FF2B5EF4-FFF2-40B4-BE49-F238E27FC236}">
                <a16:creationId xmlns:a16="http://schemas.microsoft.com/office/drawing/2014/main" id="{6ECFCA56-24D1-4107-B7E5-936C83E6F27C}"/>
              </a:ext>
            </a:extLst>
          </p:cNvPr>
          <p:cNvGrpSpPr/>
          <p:nvPr/>
        </p:nvGrpSpPr>
        <p:grpSpPr>
          <a:xfrm>
            <a:off x="1295400" y="3749965"/>
            <a:ext cx="6876734" cy="2653971"/>
            <a:chOff x="985837" y="2820761"/>
            <a:chExt cx="6477338" cy="2653971"/>
          </a:xfrm>
        </p:grpSpPr>
        <p:graphicFrame>
          <p:nvGraphicFramePr>
            <p:cNvPr id="5" name="Object 6"/>
            <p:cNvGraphicFramePr>
              <a:graphicFrameLocks noChangeAspect="1"/>
            </p:cNvGraphicFramePr>
            <p:nvPr>
              <p:extLst>
                <p:ext uri="{D42A27DB-BD31-4B8C-83A1-F6EECF244321}">
                  <p14:modId xmlns:p14="http://schemas.microsoft.com/office/powerpoint/2010/main" val="345664926"/>
                </p:ext>
              </p:extLst>
            </p:nvPr>
          </p:nvGraphicFramePr>
          <p:xfrm>
            <a:off x="5001625" y="3581615"/>
            <a:ext cx="2461550" cy="1828800"/>
          </p:xfrm>
          <a:graphic>
            <a:graphicData uri="http://schemas.openxmlformats.org/presentationml/2006/ole">
              <mc:AlternateContent xmlns:mc="http://schemas.openxmlformats.org/markup-compatibility/2006">
                <mc:Choice xmlns:v="urn:schemas-microsoft-com:vml" Requires="v">
                  <p:oleObj name="Visio" r:id="rId3" imgW="2764800" imgH="2047965" progId="Visio.Drawing.11">
                    <p:embed/>
                  </p:oleObj>
                </mc:Choice>
                <mc:Fallback>
                  <p:oleObj name="Visio" r:id="rId3" imgW="2764800" imgH="2047965" progId="Visio.Drawing.11">
                    <p:embed/>
                    <p:pic>
                      <p:nvPicPr>
                        <p:cNvPr id="0" name="Picture 1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625" y="3581615"/>
                          <a:ext cx="246155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own Arrow 37"/>
            <p:cNvSpPr/>
            <p:nvPr/>
          </p:nvSpPr>
          <p:spPr>
            <a:xfrm rot="16200000">
              <a:off x="4088107" y="4305515"/>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7" name="TextBox 6"/>
            <p:cNvSpPr txBox="1"/>
            <p:nvPr/>
          </p:nvSpPr>
          <p:spPr>
            <a:xfrm>
              <a:off x="3747123" y="4713803"/>
              <a:ext cx="1107996" cy="369332"/>
            </a:xfrm>
            <a:prstGeom prst="rect">
              <a:avLst/>
            </a:prstGeom>
            <a:noFill/>
          </p:spPr>
          <p:txBody>
            <a:bodyPr wrap="none" rtlCol="0">
              <a:spAutoFit/>
            </a:bodyPr>
            <a:lstStyle/>
            <a:p>
              <a:r>
                <a:rPr lang="zh-CN" altLang="en-US" dirty="0">
                  <a:latin typeface="Times New Roman" panose="02020603050405020304" pitchFamily="18" charset="0"/>
                </a:rPr>
                <a:t>制作电极</a:t>
              </a:r>
            </a:p>
          </p:txBody>
        </p:sp>
        <p:graphicFrame>
          <p:nvGraphicFramePr>
            <p:cNvPr id="8" name="Object 13"/>
            <p:cNvGraphicFramePr>
              <a:graphicFrameLocks noChangeAspect="1"/>
            </p:cNvGraphicFramePr>
            <p:nvPr>
              <p:extLst>
                <p:ext uri="{D42A27DB-BD31-4B8C-83A1-F6EECF244321}">
                  <p14:modId xmlns:p14="http://schemas.microsoft.com/office/powerpoint/2010/main" val="1898807462"/>
                </p:ext>
              </p:extLst>
            </p:nvPr>
          </p:nvGraphicFramePr>
          <p:xfrm>
            <a:off x="985837" y="4282519"/>
            <a:ext cx="2743200" cy="1192213"/>
          </p:xfrm>
          <a:graphic>
            <a:graphicData uri="http://schemas.openxmlformats.org/presentationml/2006/ole">
              <mc:AlternateContent xmlns:mc="http://schemas.openxmlformats.org/markup-compatibility/2006">
                <mc:Choice xmlns:v="urn:schemas-microsoft-com:vml" Requires="v">
                  <p:oleObj name="Visio" r:id="rId5" imgW="3628644" imgH="1468526" progId="Visio.Drawing.11">
                    <p:embed/>
                  </p:oleObj>
                </mc:Choice>
                <mc:Fallback>
                  <p:oleObj name="Visio" r:id="rId5" imgW="3628644" imgH="1468526" progId="Visio.Drawing.11">
                    <p:embed/>
                    <p:pic>
                      <p:nvPicPr>
                        <p:cNvPr id="0" name="Picture 1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37" y="4282519"/>
                          <a:ext cx="2743200" cy="1192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832618160"/>
                </p:ext>
              </p:extLst>
            </p:nvPr>
          </p:nvGraphicFramePr>
          <p:xfrm>
            <a:off x="2326812" y="4276169"/>
            <a:ext cx="1395413" cy="622300"/>
          </p:xfrm>
          <a:graphic>
            <a:graphicData uri="http://schemas.openxmlformats.org/presentationml/2006/ole">
              <mc:AlternateContent xmlns:mc="http://schemas.openxmlformats.org/markup-compatibility/2006">
                <mc:Choice xmlns:v="urn:schemas-microsoft-com:vml" Requires="v">
                  <p:oleObj name="Visio" r:id="rId7" imgW="1846783" imgH="766877" progId="Visio.Drawing.11">
                    <p:embed/>
                  </p:oleObj>
                </mc:Choice>
                <mc:Fallback>
                  <p:oleObj name="Visio" r:id="rId7" imgW="1846783" imgH="766877" progId="Visio.Drawing.11">
                    <p:embed/>
                    <p:pic>
                      <p:nvPicPr>
                        <p:cNvPr id="0" name="Picture 1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6812" y="4276169"/>
                          <a:ext cx="1395413"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5"/>
            <p:cNvGraphicFramePr>
              <a:graphicFrameLocks noChangeAspect="1"/>
            </p:cNvGraphicFramePr>
            <p:nvPr>
              <p:extLst>
                <p:ext uri="{D42A27DB-BD31-4B8C-83A1-F6EECF244321}">
                  <p14:modId xmlns:p14="http://schemas.microsoft.com/office/powerpoint/2010/main" val="548660561"/>
                </p:ext>
              </p:extLst>
            </p:nvPr>
          </p:nvGraphicFramePr>
          <p:xfrm>
            <a:off x="985837" y="2820761"/>
            <a:ext cx="2781300" cy="622300"/>
          </p:xfrm>
          <a:graphic>
            <a:graphicData uri="http://schemas.openxmlformats.org/presentationml/2006/ole">
              <mc:AlternateContent xmlns:mc="http://schemas.openxmlformats.org/markup-compatibility/2006">
                <mc:Choice xmlns:v="urn:schemas-microsoft-com:vml" Requires="v">
                  <p:oleObj name="Visio" r:id="rId9" imgW="1843686" imgH="761874" progId="Visio.Drawing.11">
                    <p:embed/>
                  </p:oleObj>
                </mc:Choice>
                <mc:Fallback>
                  <p:oleObj name="Visio" r:id="rId9" imgW="1843686" imgH="761874" progId="Visio.Drawing.11">
                    <p:embed/>
                    <p:pic>
                      <p:nvPicPr>
                        <p:cNvPr id="0" name="Picture 197"/>
                        <p:cNvPicPr>
                          <a:picLocks noChangeAspect="1" noChangeArrowheads="1"/>
                        </p:cNvPicPr>
                        <p:nvPr/>
                      </p:nvPicPr>
                      <p:blipFill>
                        <a:blip r:embed="rId10"/>
                        <a:srcRect/>
                        <a:stretch>
                          <a:fillRect/>
                        </a:stretch>
                      </p:blipFill>
                      <p:spPr bwMode="auto">
                        <a:xfrm>
                          <a:off x="985837" y="2820761"/>
                          <a:ext cx="27813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Down Arrow 33"/>
            <p:cNvSpPr/>
            <p:nvPr/>
          </p:nvSpPr>
          <p:spPr>
            <a:xfrm>
              <a:off x="2186650" y="3805175"/>
              <a:ext cx="3048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2" name="TextBox 11"/>
            <p:cNvSpPr txBox="1"/>
            <p:nvPr/>
          </p:nvSpPr>
          <p:spPr>
            <a:xfrm>
              <a:off x="2547372" y="3733800"/>
              <a:ext cx="1107996" cy="369332"/>
            </a:xfrm>
            <a:prstGeom prst="rect">
              <a:avLst/>
            </a:prstGeom>
            <a:noFill/>
          </p:spPr>
          <p:txBody>
            <a:bodyPr wrap="none" rtlCol="0">
              <a:spAutoFit/>
            </a:bodyPr>
            <a:lstStyle/>
            <a:p>
              <a:r>
                <a:rPr lang="zh-CN" altLang="en-US" dirty="0">
                  <a:latin typeface="Times New Roman" panose="02020603050405020304" pitchFamily="18" charset="0"/>
                </a:rPr>
                <a:t>从中对折</a:t>
              </a:r>
            </a:p>
          </p:txBody>
        </p:sp>
      </p:grpSp>
      <p:sp>
        <p:nvSpPr>
          <p:cNvPr id="17" name="页脚占位符 16">
            <a:extLst>
              <a:ext uri="{FF2B5EF4-FFF2-40B4-BE49-F238E27FC236}">
                <a16:creationId xmlns:a16="http://schemas.microsoft.com/office/drawing/2014/main" id="{5AA669BC-C477-48FE-8652-B4D0FE91A284}"/>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8" name="灯片编号占位符 17">
            <a:extLst>
              <a:ext uri="{FF2B5EF4-FFF2-40B4-BE49-F238E27FC236}">
                <a16:creationId xmlns:a16="http://schemas.microsoft.com/office/drawing/2014/main" id="{3BDA44FC-10C5-42A9-A72E-0FA4F8AC619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42</a:t>
            </a:fld>
            <a:endParaRPr lang="en-US" dirty="0"/>
          </a:p>
        </p:txBody>
      </p:sp>
    </p:spTree>
    <p:extLst>
      <p:ext uri="{BB962C8B-B14F-4D97-AF65-F5344CB8AC3E}">
        <p14:creationId xmlns:p14="http://schemas.microsoft.com/office/powerpoint/2010/main" val="344260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传统</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UTC-PD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B2B-UTC PD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 name="Content Placeholder 7"/>
          <p:cNvGraphicFramePr>
            <a:graphicFrameLocks/>
          </p:cNvGraphicFramePr>
          <p:nvPr>
            <p:extLst>
              <p:ext uri="{D42A27DB-BD31-4B8C-83A1-F6EECF244321}">
                <p14:modId xmlns:p14="http://schemas.microsoft.com/office/powerpoint/2010/main" val="922948986"/>
              </p:ext>
            </p:extLst>
          </p:nvPr>
        </p:nvGraphicFramePr>
        <p:xfrm>
          <a:off x="1905000" y="4744720"/>
          <a:ext cx="5334000" cy="1483360"/>
        </p:xfrm>
        <a:graphic>
          <a:graphicData uri="http://schemas.openxmlformats.org/drawingml/2006/table">
            <a:tbl>
              <a:tblPr firstRow="1" bandRow="1">
                <a:tableStyleId>{69012ECD-51FC-41F1-AA8D-1B2483CD663E}</a:tableStyleId>
              </a:tblPr>
              <a:tblGrid>
                <a:gridCol w="13716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0840">
                <a:tc>
                  <a:txBody>
                    <a:bodyPr/>
                    <a:lstStyle/>
                    <a:p>
                      <a:pPr algn="ctr"/>
                      <a:endParaRPr lang="zh-CN" altLang="en-US" sz="1400" b="1" kern="1200" baseline="0" dirty="0">
                        <a:solidFill>
                          <a:schemeClr val="lt1"/>
                        </a:solidFill>
                        <a:latin typeface="Times New Roman" panose="02020603050405020304" pitchFamily="18" charset="0"/>
                        <a:ea typeface="+mn-ea"/>
                        <a:cs typeface="+mn-cs"/>
                      </a:endParaRPr>
                    </a:p>
                  </a:txBody>
                  <a:tcPr/>
                </a:tc>
                <a:tc>
                  <a:txBody>
                    <a:bodyPr/>
                    <a:lstStyle/>
                    <a:p>
                      <a:pPr algn="ctr"/>
                      <a:r>
                        <a:rPr lang="de-DE" altLang="zh-CN" dirty="0">
                          <a:latin typeface="Times New Roman" panose="02020603050405020304" pitchFamily="18" charset="0"/>
                          <a:ea typeface="+mn-ea"/>
                        </a:rPr>
                        <a:t>UTC</a:t>
                      </a:r>
                      <a:r>
                        <a:rPr lang="en-US" altLang="zh-CN" dirty="0">
                          <a:latin typeface="Times New Roman" panose="02020603050405020304" pitchFamily="18" charset="0"/>
                          <a:ea typeface="+mn-ea"/>
                        </a:rPr>
                        <a:t>-PD</a:t>
                      </a:r>
                      <a:r>
                        <a:rPr lang="en-US" altLang="zh-CN" baseline="0" dirty="0">
                          <a:latin typeface="Times New Roman" panose="02020603050405020304" pitchFamily="18" charset="0"/>
                          <a:ea typeface="+mn-ea"/>
                        </a:rPr>
                        <a:t>  </a:t>
                      </a:r>
                      <a:r>
                        <a:rPr lang="en-US" altLang="zh-CN" baseline="0" dirty="0" err="1">
                          <a:latin typeface="Times New Roman" panose="02020603050405020304" pitchFamily="18" charset="0"/>
                          <a:ea typeface="+mn-ea"/>
                        </a:rPr>
                        <a:t>v.s</a:t>
                      </a:r>
                      <a:r>
                        <a:rPr lang="en-US" altLang="zh-CN" baseline="0" dirty="0">
                          <a:latin typeface="Times New Roman" panose="02020603050405020304" pitchFamily="18" charset="0"/>
                          <a:ea typeface="+mn-ea"/>
                        </a:rPr>
                        <a:t>.  B2B UTC-PD</a:t>
                      </a:r>
                      <a:endParaRPr lang="zh-CN" altLang="en-US" dirty="0">
                        <a:latin typeface="Times New Roman" panose="02020603050405020304" pitchFamily="18" charset="0"/>
                        <a:ea typeface="+mn-ea"/>
                      </a:endParaRPr>
                    </a:p>
                  </a:txBody>
                  <a:tcPr/>
                </a:tc>
                <a:extLst>
                  <a:ext uri="{0D108BD9-81ED-4DB2-BD59-A6C34878D82A}">
                    <a16:rowId xmlns:a16="http://schemas.microsoft.com/office/drawing/2014/main" val="10000"/>
                  </a:ext>
                </a:extLst>
              </a:tr>
              <a:tr h="370840">
                <a:tc>
                  <a:txBody>
                    <a:bodyPr/>
                    <a:lstStyle/>
                    <a:p>
                      <a:pPr algn="ctr"/>
                      <a:r>
                        <a:rPr lang="zh-CN" altLang="en-US" dirty="0">
                          <a:latin typeface="Times New Roman" panose="02020603050405020304" pitchFamily="18" charset="0"/>
                          <a:ea typeface="+mn-ea"/>
                        </a:rPr>
                        <a:t>带宽</a:t>
                      </a:r>
                    </a:p>
                  </a:txBody>
                  <a:tcPr/>
                </a:tc>
                <a:tc>
                  <a:txBody>
                    <a:bodyPr/>
                    <a:lstStyle/>
                    <a:p>
                      <a:pPr algn="ctr"/>
                      <a:r>
                        <a:rPr lang="en-US" altLang="zh-CN" dirty="0">
                          <a:latin typeface="Times New Roman" panose="02020603050405020304" pitchFamily="18" charset="0"/>
                          <a:ea typeface="+mn-ea"/>
                        </a:rPr>
                        <a:t>=</a:t>
                      </a:r>
                      <a:endParaRPr lang="zh-CN" altLang="en-US" dirty="0">
                        <a:latin typeface="Times New Roman" panose="02020603050405020304" pitchFamily="18" charset="0"/>
                        <a:ea typeface="+mn-ea"/>
                      </a:endParaRPr>
                    </a:p>
                  </a:txBody>
                  <a:tcPr/>
                </a:tc>
                <a:extLst>
                  <a:ext uri="{0D108BD9-81ED-4DB2-BD59-A6C34878D82A}">
                    <a16:rowId xmlns:a16="http://schemas.microsoft.com/office/drawing/2014/main" val="10001"/>
                  </a:ext>
                </a:extLst>
              </a:tr>
              <a:tr h="370840">
                <a:tc>
                  <a:txBody>
                    <a:bodyPr/>
                    <a:lstStyle/>
                    <a:p>
                      <a:pPr algn="ctr"/>
                      <a:r>
                        <a:rPr lang="zh-CN" altLang="en-US" dirty="0">
                          <a:latin typeface="Times New Roman" panose="02020603050405020304" pitchFamily="18" charset="0"/>
                          <a:ea typeface="+mn-ea"/>
                        </a:rPr>
                        <a:t>饱和特性</a:t>
                      </a:r>
                    </a:p>
                  </a:txBody>
                  <a:tcPr/>
                </a:tc>
                <a:tc>
                  <a:txBody>
                    <a:bodyPr/>
                    <a:lstStyle/>
                    <a:p>
                      <a:pPr algn="ctr"/>
                      <a:r>
                        <a:rPr lang="en-US" altLang="zh-CN" dirty="0">
                          <a:latin typeface="Times New Roman" panose="02020603050405020304" pitchFamily="18" charset="0"/>
                          <a:ea typeface="+mn-ea"/>
                        </a:rPr>
                        <a:t>=</a:t>
                      </a:r>
                      <a:endParaRPr lang="zh-CN" altLang="en-US" dirty="0">
                        <a:latin typeface="Times New Roman" panose="02020603050405020304" pitchFamily="18" charset="0"/>
                        <a:ea typeface="+mn-ea"/>
                      </a:endParaRPr>
                    </a:p>
                  </a:txBody>
                  <a:tcPr/>
                </a:tc>
                <a:extLst>
                  <a:ext uri="{0D108BD9-81ED-4DB2-BD59-A6C34878D82A}">
                    <a16:rowId xmlns:a16="http://schemas.microsoft.com/office/drawing/2014/main" val="10002"/>
                  </a:ext>
                </a:extLst>
              </a:tr>
              <a:tr h="370840">
                <a:tc>
                  <a:txBody>
                    <a:bodyPr/>
                    <a:lstStyle/>
                    <a:p>
                      <a:pPr algn="ctr"/>
                      <a:r>
                        <a:rPr lang="zh-CN" altLang="en-US" dirty="0">
                          <a:latin typeface="Times New Roman" panose="02020603050405020304" pitchFamily="18" charset="0"/>
                          <a:ea typeface="+mn-ea"/>
                        </a:rPr>
                        <a:t>响应度</a:t>
                      </a:r>
                    </a:p>
                  </a:txBody>
                  <a:tcPr/>
                </a:tc>
                <a:tc>
                  <a:txBody>
                    <a:bodyPr/>
                    <a:lstStyle/>
                    <a:p>
                      <a:pPr algn="ctr"/>
                      <a:r>
                        <a:rPr lang="en-US" altLang="zh-CN" dirty="0">
                          <a:latin typeface="Times New Roman" panose="02020603050405020304" pitchFamily="18" charset="0"/>
                          <a:ea typeface="+mn-ea"/>
                        </a:rPr>
                        <a:t>&lt;</a:t>
                      </a:r>
                      <a:endParaRPr lang="zh-CN" altLang="en-US" dirty="0">
                        <a:latin typeface="Times New Roman" panose="02020603050405020304" pitchFamily="18" charset="0"/>
                        <a:ea typeface="+mn-ea"/>
                      </a:endParaRPr>
                    </a:p>
                  </a:txBody>
                  <a:tcPr/>
                </a:tc>
                <a:extLst>
                  <a:ext uri="{0D108BD9-81ED-4DB2-BD59-A6C34878D82A}">
                    <a16:rowId xmlns:a16="http://schemas.microsoft.com/office/drawing/2014/main" val="10003"/>
                  </a:ext>
                </a:extLst>
              </a:tr>
            </a:tbl>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1186047686"/>
              </p:ext>
            </p:extLst>
          </p:nvPr>
        </p:nvGraphicFramePr>
        <p:xfrm>
          <a:off x="838200" y="1357745"/>
          <a:ext cx="7467600" cy="2607252"/>
        </p:xfrm>
        <a:graphic>
          <a:graphicData uri="http://schemas.openxmlformats.org/presentationml/2006/ole">
            <mc:AlternateContent xmlns:mc="http://schemas.openxmlformats.org/markup-compatibility/2006">
              <mc:Choice xmlns:v="urn:schemas-microsoft-com:vml" Requires="v">
                <p:oleObj name="Visio" r:id="rId2" imgW="11129812" imgH="3724977" progId="Visio.Drawing.11">
                  <p:embed/>
                </p:oleObj>
              </mc:Choice>
              <mc:Fallback>
                <p:oleObj name="Visio" r:id="rId2" imgW="11129812" imgH="3724977" progId="Visio.Drawing.11">
                  <p:embed/>
                  <p:pic>
                    <p:nvPicPr>
                      <p:cNvPr id="0" name="Picture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57745"/>
                        <a:ext cx="7467600" cy="2607252"/>
                      </a:xfrm>
                      <a:prstGeom prst="rect">
                        <a:avLst/>
                      </a:prstGeom>
                      <a:noFill/>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3441784407"/>
              </p:ext>
            </p:extLst>
          </p:nvPr>
        </p:nvGraphicFramePr>
        <p:xfrm>
          <a:off x="3230562" y="4091724"/>
          <a:ext cx="2682875" cy="531043"/>
        </p:xfrm>
        <a:graphic>
          <a:graphicData uri="http://schemas.openxmlformats.org/presentationml/2006/ole">
            <mc:AlternateContent xmlns:mc="http://schemas.openxmlformats.org/markup-compatibility/2006">
              <mc:Choice xmlns:v="urn:schemas-microsoft-com:vml" Requires="v">
                <p:oleObj name="Equation" r:id="rId4" imgW="1218960" imgH="241200" progId="">
                  <p:embed/>
                </p:oleObj>
              </mc:Choice>
              <mc:Fallback>
                <p:oleObj name="Equation" r:id="rId4" imgW="1218960" imgH="241200" progId="">
                  <p:embed/>
                  <p:pic>
                    <p:nvPicPr>
                      <p:cNvPr id="0" name="Picture 1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62" y="4091724"/>
                        <a:ext cx="2682875" cy="531043"/>
                      </a:xfrm>
                      <a:prstGeom prst="rect">
                        <a:avLst/>
                      </a:prstGeom>
                      <a:noFill/>
                    </p:spPr>
                  </p:pic>
                </p:oleObj>
              </mc:Fallback>
            </mc:AlternateContent>
          </a:graphicData>
        </a:graphic>
      </p:graphicFrame>
      <p:sp>
        <p:nvSpPr>
          <p:cNvPr id="10" name="页脚占位符 9">
            <a:extLst>
              <a:ext uri="{FF2B5EF4-FFF2-40B4-BE49-F238E27FC236}">
                <a16:creationId xmlns:a16="http://schemas.microsoft.com/office/drawing/2014/main" id="{7D5E4A20-0D24-4C2E-BE3E-6C97D40EEFF3}"/>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1" name="灯片编号占位符 10">
            <a:extLst>
              <a:ext uri="{FF2B5EF4-FFF2-40B4-BE49-F238E27FC236}">
                <a16:creationId xmlns:a16="http://schemas.microsoft.com/office/drawing/2014/main" id="{8AB9AA75-8C25-48D9-89AF-0E90CDD5F458}"/>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更薄的吸收层厚度实现</a:t>
            </a:r>
            <a:b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更高响应度、更大带宽</a:t>
            </a:r>
          </a:p>
        </p:txBody>
      </p:sp>
      <p:sp>
        <p:nvSpPr>
          <p:cNvPr id="3" name="Content Placeholder 2"/>
          <p:cNvSpPr>
            <a:spLocks noGrp="1"/>
          </p:cNvSpPr>
          <p:nvPr>
            <p:ph sz="quarter" idx="1"/>
          </p:nvPr>
        </p:nvSpPr>
        <p:spPr/>
        <p:txBody>
          <a:bodyPr>
            <a:normAutofit/>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可以采用更薄的吸收层厚度，实现更高的响应度，同时具有更快的响应速度</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上下探测部分的吸收层厚度均选为</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500nm</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页脚占位符 10">
            <a:extLst>
              <a:ext uri="{FF2B5EF4-FFF2-40B4-BE49-F238E27FC236}">
                <a16:creationId xmlns:a16="http://schemas.microsoft.com/office/drawing/2014/main" id="{8A63CA06-EE0D-4F14-87E4-D598385464C7}"/>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12" name="灯片编号占位符 11">
            <a:extLst>
              <a:ext uri="{FF2B5EF4-FFF2-40B4-BE49-F238E27FC236}">
                <a16:creationId xmlns:a16="http://schemas.microsoft.com/office/drawing/2014/main" id="{4C763E64-66AB-43B1-92CB-6BC9350F1762}"/>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44</a:t>
            </a:fld>
            <a:endParaRPr lang="en-US" dirty="0"/>
          </a:p>
        </p:txBody>
      </p:sp>
      <p:graphicFrame>
        <p:nvGraphicFramePr>
          <p:cNvPr id="375810" name="Object 2"/>
          <p:cNvGraphicFramePr>
            <a:graphicFrameLocks noChangeAspect="1"/>
          </p:cNvGraphicFramePr>
          <p:nvPr>
            <p:extLst>
              <p:ext uri="{D42A27DB-BD31-4B8C-83A1-F6EECF244321}">
                <p14:modId xmlns:p14="http://schemas.microsoft.com/office/powerpoint/2010/main" val="2801923601"/>
              </p:ext>
            </p:extLst>
          </p:nvPr>
        </p:nvGraphicFramePr>
        <p:xfrm>
          <a:off x="4644993" y="2774028"/>
          <a:ext cx="4156141" cy="2895600"/>
        </p:xfrm>
        <a:graphic>
          <a:graphicData uri="http://schemas.openxmlformats.org/presentationml/2006/ole">
            <mc:AlternateContent xmlns:mc="http://schemas.openxmlformats.org/markup-compatibility/2006">
              <mc:Choice xmlns:v="urn:schemas-microsoft-com:vml" Requires="v">
                <p:oleObj name="Graph" r:id="rId2" imgW="4129200" imgH="2877120" progId="Origin50.Graph">
                  <p:embed/>
                </p:oleObj>
              </mc:Choice>
              <mc:Fallback>
                <p:oleObj name="Graph" r:id="rId2" imgW="4129200" imgH="2877120" progId="Origin50.Graph">
                  <p:embed/>
                  <p:pic>
                    <p:nvPicPr>
                      <p:cNvPr id="0" name="Picture 98"/>
                      <p:cNvPicPr>
                        <a:picLocks noChangeAspect="1" noChangeArrowheads="1"/>
                      </p:cNvPicPr>
                      <p:nvPr/>
                    </p:nvPicPr>
                    <p:blipFill>
                      <a:blip r:embed="rId3"/>
                      <a:srcRect/>
                      <a:stretch>
                        <a:fillRect/>
                      </a:stretch>
                    </p:blipFill>
                    <p:spPr bwMode="auto">
                      <a:xfrm>
                        <a:off x="4644993" y="2774028"/>
                        <a:ext cx="4156141" cy="2895600"/>
                      </a:xfrm>
                      <a:prstGeom prst="rect">
                        <a:avLst/>
                      </a:prstGeom>
                      <a:noFill/>
                      <a:ln>
                        <a:noFill/>
                      </a:ln>
                      <a:effectLst/>
                    </p:spPr>
                  </p:pic>
                </p:oleObj>
              </mc:Fallback>
            </mc:AlternateContent>
          </a:graphicData>
        </a:graphic>
      </p:graphicFrame>
      <p:graphicFrame>
        <p:nvGraphicFramePr>
          <p:cNvPr id="375811" name="Object 3"/>
          <p:cNvGraphicFramePr>
            <a:graphicFrameLocks noChangeAspect="1"/>
          </p:cNvGraphicFramePr>
          <p:nvPr>
            <p:extLst>
              <p:ext uri="{D42A27DB-BD31-4B8C-83A1-F6EECF244321}">
                <p14:modId xmlns:p14="http://schemas.microsoft.com/office/powerpoint/2010/main" val="1569522133"/>
              </p:ext>
            </p:extLst>
          </p:nvPr>
        </p:nvGraphicFramePr>
        <p:xfrm>
          <a:off x="861291" y="2774028"/>
          <a:ext cx="4207679" cy="2974987"/>
        </p:xfrm>
        <a:graphic>
          <a:graphicData uri="http://schemas.openxmlformats.org/presentationml/2006/ole">
            <mc:AlternateContent xmlns:mc="http://schemas.openxmlformats.org/markup-compatibility/2006">
              <mc:Choice xmlns:v="urn:schemas-microsoft-com:vml" Requires="v">
                <p:oleObj name="Graph" r:id="rId4" imgW="4275720" imgH="3022200" progId="Origin50.Graph">
                  <p:embed/>
                </p:oleObj>
              </mc:Choice>
              <mc:Fallback>
                <p:oleObj name="Graph" r:id="rId4" imgW="4275720" imgH="3022200" progId="Origin50.Graph">
                  <p:embed/>
                  <p:pic>
                    <p:nvPicPr>
                      <p:cNvPr id="0" name="Picture 99"/>
                      <p:cNvPicPr>
                        <a:picLocks noChangeAspect="1" noChangeArrowheads="1"/>
                      </p:cNvPicPr>
                      <p:nvPr/>
                    </p:nvPicPr>
                    <p:blipFill>
                      <a:blip r:embed="rId5"/>
                      <a:srcRect/>
                      <a:stretch>
                        <a:fillRect/>
                      </a:stretch>
                    </p:blipFill>
                    <p:spPr bwMode="auto">
                      <a:xfrm>
                        <a:off x="861291" y="2774028"/>
                        <a:ext cx="4207679" cy="2974987"/>
                      </a:xfrm>
                      <a:prstGeom prst="rect">
                        <a:avLst/>
                      </a:prstGeom>
                      <a:noFill/>
                      <a:ln>
                        <a:noFill/>
                      </a:ln>
                      <a:effectLst/>
                    </p:spPr>
                  </p:pic>
                </p:oleObj>
              </mc:Fallback>
            </mc:AlternateContent>
          </a:graphicData>
        </a:graphic>
      </p:graphicFrame>
      <p:sp>
        <p:nvSpPr>
          <p:cNvPr id="7" name="Rectangle 6"/>
          <p:cNvSpPr/>
          <p:nvPr/>
        </p:nvSpPr>
        <p:spPr>
          <a:xfrm>
            <a:off x="1023617" y="5897433"/>
            <a:ext cx="3883025" cy="338554"/>
          </a:xfrm>
          <a:prstGeom prst="rect">
            <a:avLst/>
          </a:prstGeom>
        </p:spPr>
        <p:txBody>
          <a:bodyPr wrap="square">
            <a:spAutoFit/>
          </a:bodyPr>
          <a:lstStyle/>
          <a:p>
            <a:r>
              <a:rPr lang="en-US" altLang="zh-CN" sz="1600" dirty="0">
                <a:solidFill>
                  <a:schemeClr val="tx1">
                    <a:lumMod val="95000"/>
                    <a:lumOff val="5000"/>
                  </a:schemeClr>
                </a:solidFill>
                <a:latin typeface="Times New Roman" panose="02020603050405020304" pitchFamily="18" charset="0"/>
                <a:ea typeface="宋体" panose="02010600030101010101" pitchFamily="2" charset="-122"/>
              </a:rPr>
              <a:t>B2B UTC-PD</a:t>
            </a:r>
            <a:r>
              <a:rPr lang="zh-CN" altLang="en-US" sz="1600" dirty="0">
                <a:solidFill>
                  <a:schemeClr val="tx1">
                    <a:lumMod val="95000"/>
                    <a:lumOff val="5000"/>
                  </a:schemeClr>
                </a:solidFill>
                <a:latin typeface="Times New Roman" panose="02020603050405020304" pitchFamily="18" charset="0"/>
                <a:ea typeface="宋体" panose="02010600030101010101" pitchFamily="2" charset="-122"/>
              </a:rPr>
              <a:t>与普通</a:t>
            </a:r>
            <a:r>
              <a:rPr lang="en-US" altLang="zh-CN" sz="1600" dirty="0">
                <a:solidFill>
                  <a:schemeClr val="tx1">
                    <a:lumMod val="95000"/>
                    <a:lumOff val="5000"/>
                  </a:schemeClr>
                </a:solidFill>
                <a:latin typeface="Times New Roman" panose="02020603050405020304" pitchFamily="18" charset="0"/>
                <a:ea typeface="宋体" panose="02010600030101010101" pitchFamily="2" charset="-122"/>
              </a:rPr>
              <a:t>UTC-PD</a:t>
            </a:r>
            <a:r>
              <a:rPr lang="zh-CN" altLang="en-US" sz="1600" dirty="0">
                <a:solidFill>
                  <a:schemeClr val="tx1">
                    <a:lumMod val="95000"/>
                    <a:lumOff val="5000"/>
                  </a:schemeClr>
                </a:solidFill>
                <a:latin typeface="Times New Roman" panose="02020603050405020304" pitchFamily="18" charset="0"/>
                <a:ea typeface="宋体" panose="02010600030101010101" pitchFamily="2" charset="-122"/>
              </a:rPr>
              <a:t>响应度对比</a:t>
            </a:r>
            <a:endParaRPr lang="zh-CN" altLang="en-US" sz="1600" dirty="0">
              <a:latin typeface="Times New Roman" panose="02020603050405020304" pitchFamily="18" charset="0"/>
              <a:ea typeface="宋体" panose="02010600030101010101" pitchFamily="2" charset="-122"/>
            </a:endParaRPr>
          </a:p>
        </p:txBody>
      </p:sp>
      <p:sp>
        <p:nvSpPr>
          <p:cNvPr id="8" name="Rectangle 7"/>
          <p:cNvSpPr/>
          <p:nvPr/>
        </p:nvSpPr>
        <p:spPr>
          <a:xfrm>
            <a:off x="5237163" y="5897433"/>
            <a:ext cx="2971800" cy="584775"/>
          </a:xfrm>
          <a:prstGeom prst="rect">
            <a:avLst/>
          </a:prstGeom>
        </p:spPr>
        <p:txBody>
          <a:bodyPr wrap="square">
            <a:spAutoFit/>
          </a:bodyPr>
          <a:lstStyle/>
          <a:p>
            <a:r>
              <a:rPr lang="en-US" altLang="zh-CN" sz="1600" dirty="0">
                <a:solidFill>
                  <a:schemeClr val="tx1">
                    <a:lumMod val="95000"/>
                    <a:lumOff val="5000"/>
                  </a:schemeClr>
                </a:solidFill>
                <a:latin typeface="Times New Roman" panose="02020603050405020304" pitchFamily="18" charset="0"/>
                <a:ea typeface="宋体" panose="02010600030101010101" pitchFamily="2" charset="-122"/>
              </a:rPr>
              <a:t>B2B UTC-PD</a:t>
            </a:r>
            <a:r>
              <a:rPr lang="zh-CN" altLang="en-US" sz="1600" dirty="0">
                <a:solidFill>
                  <a:schemeClr val="tx1">
                    <a:lumMod val="95000"/>
                    <a:lumOff val="5000"/>
                  </a:schemeClr>
                </a:solidFill>
                <a:latin typeface="Times New Roman" panose="02020603050405020304" pitchFamily="18" charset="0"/>
                <a:ea typeface="宋体" panose="02010600030101010101" pitchFamily="2" charset="-122"/>
              </a:rPr>
              <a:t>的整体及其上下两个探测部分的响应度</a:t>
            </a:r>
          </a:p>
        </p:txBody>
      </p:sp>
    </p:spTree>
    <p:extLst>
      <p:ext uri="{BB962C8B-B14F-4D97-AF65-F5344CB8AC3E}">
        <p14:creationId xmlns:p14="http://schemas.microsoft.com/office/powerpoint/2010/main" val="35918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609600"/>
          </a:xfrm>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的制作工艺流程</a:t>
            </a:r>
          </a:p>
        </p:txBody>
      </p:sp>
      <p:graphicFrame>
        <p:nvGraphicFramePr>
          <p:cNvPr id="304130" name="Object 2"/>
          <p:cNvGraphicFramePr>
            <a:graphicFrameLocks noChangeAspect="1"/>
          </p:cNvGraphicFramePr>
          <p:nvPr>
            <p:extLst>
              <p:ext uri="{D42A27DB-BD31-4B8C-83A1-F6EECF244321}">
                <p14:modId xmlns:p14="http://schemas.microsoft.com/office/powerpoint/2010/main" val="3237051566"/>
              </p:ext>
            </p:extLst>
          </p:nvPr>
        </p:nvGraphicFramePr>
        <p:xfrm>
          <a:off x="249237" y="1295400"/>
          <a:ext cx="2493963" cy="1589087"/>
        </p:xfrm>
        <a:graphic>
          <a:graphicData uri="http://schemas.openxmlformats.org/presentationml/2006/ole">
            <mc:AlternateContent xmlns:mc="http://schemas.openxmlformats.org/markup-compatibility/2006">
              <mc:Choice xmlns:v="urn:schemas-microsoft-com:vml" Requires="v">
                <p:oleObj name="Visio" r:id="rId2" imgW="3754974" imgH="2386789" progId="Visio.Drawing.11">
                  <p:embed/>
                </p:oleObj>
              </mc:Choice>
              <mc:Fallback>
                <p:oleObj name="Visio" r:id="rId2" imgW="3754974" imgH="2386789" progId="Visio.Drawing.11">
                  <p:embed/>
                  <p:pic>
                    <p:nvPicPr>
                      <p:cNvPr id="0" name="Picture 2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 y="1295400"/>
                        <a:ext cx="2493963" cy="158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燕尾形 5"/>
          <p:cNvSpPr/>
          <p:nvPr/>
        </p:nvSpPr>
        <p:spPr>
          <a:xfrm>
            <a:off x="2743200" y="1828800"/>
            <a:ext cx="5334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TextBox 6"/>
          <p:cNvSpPr txBox="1"/>
          <p:nvPr/>
        </p:nvSpPr>
        <p:spPr>
          <a:xfrm>
            <a:off x="304800" y="2895600"/>
            <a:ext cx="23622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1. B2B UTC-PD</a:t>
            </a:r>
            <a:r>
              <a:rPr lang="zh-CN" altLang="en-US" dirty="0">
                <a:latin typeface="Times New Roman" panose="02020603050405020304" pitchFamily="18" charset="0"/>
                <a:ea typeface="宋体" panose="02010600030101010101" pitchFamily="2" charset="-122"/>
              </a:rPr>
              <a:t>外延层材料生长</a:t>
            </a:r>
          </a:p>
        </p:txBody>
      </p:sp>
      <p:graphicFrame>
        <p:nvGraphicFramePr>
          <p:cNvPr id="304132" name="Object 4"/>
          <p:cNvGraphicFramePr>
            <a:graphicFrameLocks noChangeAspect="1"/>
          </p:cNvGraphicFramePr>
          <p:nvPr/>
        </p:nvGraphicFramePr>
        <p:xfrm>
          <a:off x="3297238" y="1143000"/>
          <a:ext cx="2493962" cy="1731962"/>
        </p:xfrm>
        <a:graphic>
          <a:graphicData uri="http://schemas.openxmlformats.org/presentationml/2006/ole">
            <mc:AlternateContent xmlns:mc="http://schemas.openxmlformats.org/markup-compatibility/2006">
              <mc:Choice xmlns:v="urn:schemas-microsoft-com:vml" Requires="v">
                <p:oleObj name="Visio" r:id="rId4" imgW="3754974" imgH="2600798" progId="Visio.Drawing.11">
                  <p:embed/>
                </p:oleObj>
              </mc:Choice>
              <mc:Fallback>
                <p:oleObj name="Visio" r:id="rId4" imgW="3754974" imgH="2600798" progId="Visio.Drawing.11">
                  <p:embed/>
                  <p:pic>
                    <p:nvPicPr>
                      <p:cNvPr id="0" name="Picture 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238" y="1143000"/>
                        <a:ext cx="2493962" cy="173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燕尾形 9"/>
          <p:cNvSpPr/>
          <p:nvPr/>
        </p:nvSpPr>
        <p:spPr>
          <a:xfrm>
            <a:off x="5791200" y="1828800"/>
            <a:ext cx="504372"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304134" name="Object 6"/>
          <p:cNvGraphicFramePr>
            <a:graphicFrameLocks noChangeAspect="1"/>
          </p:cNvGraphicFramePr>
          <p:nvPr>
            <p:extLst>
              <p:ext uri="{D42A27DB-BD31-4B8C-83A1-F6EECF244321}">
                <p14:modId xmlns:p14="http://schemas.microsoft.com/office/powerpoint/2010/main" val="1050987047"/>
              </p:ext>
            </p:extLst>
          </p:nvPr>
        </p:nvGraphicFramePr>
        <p:xfrm>
          <a:off x="6324600" y="1143000"/>
          <a:ext cx="2493962" cy="1731963"/>
        </p:xfrm>
        <a:graphic>
          <a:graphicData uri="http://schemas.openxmlformats.org/presentationml/2006/ole">
            <mc:AlternateContent xmlns:mc="http://schemas.openxmlformats.org/markup-compatibility/2006">
              <mc:Choice xmlns:v="urn:schemas-microsoft-com:vml" Requires="v">
                <p:oleObj name="Visio" r:id="rId6" imgW="3754974" imgH="2600798" progId="Visio.Drawing.11">
                  <p:embed/>
                </p:oleObj>
              </mc:Choice>
              <mc:Fallback>
                <p:oleObj name="Visio" r:id="rId6" imgW="3754974" imgH="2600798" progId="Visio.Drawing.11">
                  <p:embed/>
                  <p:pic>
                    <p:nvPicPr>
                      <p:cNvPr id="0" name="Picture 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1143000"/>
                        <a:ext cx="2493962"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4135" name="Object 7"/>
          <p:cNvGraphicFramePr>
            <a:graphicFrameLocks noChangeAspect="1"/>
          </p:cNvGraphicFramePr>
          <p:nvPr>
            <p:extLst>
              <p:ext uri="{D42A27DB-BD31-4B8C-83A1-F6EECF244321}">
                <p14:modId xmlns:p14="http://schemas.microsoft.com/office/powerpoint/2010/main" val="3982057916"/>
              </p:ext>
            </p:extLst>
          </p:nvPr>
        </p:nvGraphicFramePr>
        <p:xfrm>
          <a:off x="6400800" y="3962400"/>
          <a:ext cx="2493963" cy="1731963"/>
        </p:xfrm>
        <a:graphic>
          <a:graphicData uri="http://schemas.openxmlformats.org/presentationml/2006/ole">
            <mc:AlternateContent xmlns:mc="http://schemas.openxmlformats.org/markup-compatibility/2006">
              <mc:Choice xmlns:v="urn:schemas-microsoft-com:vml" Requires="v">
                <p:oleObj name="Visio" r:id="rId8" imgW="3754974" imgH="2600798" progId="Visio.Drawing.11">
                  <p:embed/>
                </p:oleObj>
              </mc:Choice>
              <mc:Fallback>
                <p:oleObj name="Visio" r:id="rId8" imgW="3754974" imgH="2600798" progId="Visio.Drawing.11">
                  <p:embed/>
                  <p:pic>
                    <p:nvPicPr>
                      <p:cNvPr id="0" name="Picture 29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3962400"/>
                        <a:ext cx="2493963"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4136" name="Object 8"/>
          <p:cNvGraphicFramePr>
            <a:graphicFrameLocks noChangeAspect="1"/>
          </p:cNvGraphicFramePr>
          <p:nvPr>
            <p:extLst>
              <p:ext uri="{D42A27DB-BD31-4B8C-83A1-F6EECF244321}">
                <p14:modId xmlns:p14="http://schemas.microsoft.com/office/powerpoint/2010/main" val="2714004752"/>
              </p:ext>
            </p:extLst>
          </p:nvPr>
        </p:nvGraphicFramePr>
        <p:xfrm>
          <a:off x="3352800" y="3962400"/>
          <a:ext cx="2493962" cy="1731963"/>
        </p:xfrm>
        <a:graphic>
          <a:graphicData uri="http://schemas.openxmlformats.org/presentationml/2006/ole">
            <mc:AlternateContent xmlns:mc="http://schemas.openxmlformats.org/markup-compatibility/2006">
              <mc:Choice xmlns:v="urn:schemas-microsoft-com:vml" Requires="v">
                <p:oleObj name="Visio" r:id="rId10" imgW="3754974" imgH="2600798" progId="Visio.Drawing.11">
                  <p:embed/>
                </p:oleObj>
              </mc:Choice>
              <mc:Fallback>
                <p:oleObj name="Visio" r:id="rId10" imgW="3754974" imgH="2600798" progId="Visio.Drawing.11">
                  <p:embed/>
                  <p:pic>
                    <p:nvPicPr>
                      <p:cNvPr id="0" name="Picture 2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3962400"/>
                        <a:ext cx="2493962"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燕尾形 13"/>
          <p:cNvSpPr/>
          <p:nvPr/>
        </p:nvSpPr>
        <p:spPr>
          <a:xfrm rot="10800000">
            <a:off x="5867400" y="4800600"/>
            <a:ext cx="504372"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rot="10800000">
            <a:off x="2869065" y="4648200"/>
            <a:ext cx="483735"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rot="5400000">
            <a:off x="7370763" y="3429000"/>
            <a:ext cx="5334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304139" name="Object 11"/>
          <p:cNvGraphicFramePr>
            <a:graphicFrameLocks noChangeAspect="1"/>
          </p:cNvGraphicFramePr>
          <p:nvPr>
            <p:extLst>
              <p:ext uri="{D42A27DB-BD31-4B8C-83A1-F6EECF244321}">
                <p14:modId xmlns:p14="http://schemas.microsoft.com/office/powerpoint/2010/main" val="367573139"/>
              </p:ext>
            </p:extLst>
          </p:nvPr>
        </p:nvGraphicFramePr>
        <p:xfrm>
          <a:off x="401637" y="3962400"/>
          <a:ext cx="2493963" cy="1731963"/>
        </p:xfrm>
        <a:graphic>
          <a:graphicData uri="http://schemas.openxmlformats.org/presentationml/2006/ole">
            <mc:AlternateContent xmlns:mc="http://schemas.openxmlformats.org/markup-compatibility/2006">
              <mc:Choice xmlns:v="urn:schemas-microsoft-com:vml" Requires="v">
                <p:oleObj name="Visio" r:id="rId12" imgW="3754974" imgH="2600798" progId="Visio.Drawing.11">
                  <p:embed/>
                </p:oleObj>
              </mc:Choice>
              <mc:Fallback>
                <p:oleObj name="Visio" r:id="rId12" imgW="3754974" imgH="2600798" progId="Visio.Drawing.11">
                  <p:embed/>
                  <p:pic>
                    <p:nvPicPr>
                      <p:cNvPr id="0" name="Picture 29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637" y="3962400"/>
                        <a:ext cx="2493963"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3200400" y="2895600"/>
            <a:ext cx="2743200" cy="369332"/>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制作</a:t>
            </a:r>
            <a:r>
              <a:rPr lang="en-US" altLang="zh-CN" dirty="0">
                <a:latin typeface="Times New Roman" panose="02020603050405020304" pitchFamily="18" charset="0"/>
                <a:ea typeface="宋体" panose="02010600030101010101" pitchFamily="2" charset="-122"/>
              </a:rPr>
              <a:t>Top-PD</a:t>
            </a:r>
            <a:r>
              <a:rPr lang="zh-CN" altLang="en-US" dirty="0">
                <a:latin typeface="Times New Roman" panose="02020603050405020304" pitchFamily="18" charset="0"/>
                <a:ea typeface="宋体" panose="02010600030101010101" pitchFamily="2" charset="-122"/>
              </a:rPr>
              <a:t>台柱 掩膜</a:t>
            </a:r>
          </a:p>
        </p:txBody>
      </p:sp>
      <p:sp>
        <p:nvSpPr>
          <p:cNvPr id="19" name="TextBox 18"/>
          <p:cNvSpPr txBox="1"/>
          <p:nvPr/>
        </p:nvSpPr>
        <p:spPr>
          <a:xfrm>
            <a:off x="6400800" y="2895600"/>
            <a:ext cx="24384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干法刻蚀制作</a:t>
            </a:r>
            <a:r>
              <a:rPr lang="en-US" altLang="zh-CN" dirty="0">
                <a:latin typeface="Times New Roman" panose="02020603050405020304" pitchFamily="18" charset="0"/>
                <a:ea typeface="宋体" panose="02010600030101010101" pitchFamily="2" charset="-122"/>
              </a:rPr>
              <a:t>Top-PD</a:t>
            </a:r>
            <a:r>
              <a:rPr lang="zh-CN" altLang="en-US" dirty="0">
                <a:latin typeface="Times New Roman" panose="02020603050405020304" pitchFamily="18" charset="0"/>
                <a:ea typeface="宋体" panose="02010600030101010101" pitchFamily="2" charset="-122"/>
              </a:rPr>
              <a:t>台柱</a:t>
            </a:r>
          </a:p>
        </p:txBody>
      </p:sp>
      <p:sp>
        <p:nvSpPr>
          <p:cNvPr id="20" name="TextBox 19"/>
          <p:cNvSpPr txBox="1"/>
          <p:nvPr/>
        </p:nvSpPr>
        <p:spPr>
          <a:xfrm>
            <a:off x="6532563" y="5638800"/>
            <a:ext cx="23622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制作</a:t>
            </a:r>
            <a:r>
              <a:rPr lang="en-US" altLang="zh-CN" dirty="0">
                <a:latin typeface="Times New Roman" panose="02020603050405020304" pitchFamily="18" charset="0"/>
                <a:ea typeface="宋体" panose="02010600030101010101" pitchFamily="2" charset="-122"/>
              </a:rPr>
              <a:t>Bottom-PD</a:t>
            </a:r>
            <a:r>
              <a:rPr lang="zh-CN" altLang="en-US" dirty="0">
                <a:latin typeface="Times New Roman" panose="02020603050405020304" pitchFamily="18" charset="0"/>
                <a:ea typeface="宋体" panose="02010600030101010101" pitchFamily="2" charset="-122"/>
              </a:rPr>
              <a:t>台柱掩膜</a:t>
            </a:r>
          </a:p>
        </p:txBody>
      </p:sp>
      <p:sp>
        <p:nvSpPr>
          <p:cNvPr id="21" name="TextBox 20"/>
          <p:cNvSpPr txBox="1"/>
          <p:nvPr/>
        </p:nvSpPr>
        <p:spPr>
          <a:xfrm>
            <a:off x="3429000" y="5638800"/>
            <a:ext cx="23622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5.</a:t>
            </a:r>
            <a:r>
              <a:rPr lang="zh-CN" altLang="en-US" dirty="0">
                <a:latin typeface="Times New Roman" panose="02020603050405020304" pitchFamily="18" charset="0"/>
                <a:ea typeface="宋体" panose="02010600030101010101" pitchFamily="2" charset="-122"/>
              </a:rPr>
              <a:t>干法刻蚀制作</a:t>
            </a:r>
            <a:r>
              <a:rPr lang="en-US" altLang="zh-CN" dirty="0">
                <a:latin typeface="Times New Roman" panose="02020603050405020304" pitchFamily="18" charset="0"/>
                <a:ea typeface="宋体" panose="02010600030101010101" pitchFamily="2" charset="-122"/>
              </a:rPr>
              <a:t>Bottom-PD</a:t>
            </a:r>
            <a:r>
              <a:rPr lang="zh-CN" altLang="en-US" dirty="0">
                <a:latin typeface="Times New Roman" panose="02020603050405020304" pitchFamily="18" charset="0"/>
                <a:ea typeface="宋体" panose="02010600030101010101" pitchFamily="2" charset="-122"/>
              </a:rPr>
              <a:t>台柱</a:t>
            </a:r>
          </a:p>
        </p:txBody>
      </p:sp>
      <p:sp>
        <p:nvSpPr>
          <p:cNvPr id="22" name="TextBox 21"/>
          <p:cNvSpPr txBox="1"/>
          <p:nvPr/>
        </p:nvSpPr>
        <p:spPr>
          <a:xfrm>
            <a:off x="457200" y="5638800"/>
            <a:ext cx="2362200" cy="369332"/>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6.</a:t>
            </a:r>
            <a:r>
              <a:rPr lang="zh-CN" altLang="en-US" dirty="0">
                <a:latin typeface="Times New Roman" panose="02020603050405020304" pitchFamily="18" charset="0"/>
                <a:ea typeface="宋体" panose="02010600030101010101" pitchFamily="2" charset="-122"/>
              </a:rPr>
              <a:t>制作基台掩膜</a:t>
            </a:r>
          </a:p>
        </p:txBody>
      </p:sp>
      <p:sp>
        <p:nvSpPr>
          <p:cNvPr id="12" name="灯片编号占位符 11">
            <a:extLst>
              <a:ext uri="{FF2B5EF4-FFF2-40B4-BE49-F238E27FC236}">
                <a16:creationId xmlns:a16="http://schemas.microsoft.com/office/drawing/2014/main" id="{1265B5E9-3483-470B-9271-AED92DB582F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45</a:t>
            </a:fld>
            <a:endParaRPr lang="en-US" dirty="0"/>
          </a:p>
        </p:txBody>
      </p:sp>
    </p:spTree>
    <p:extLst>
      <p:ext uri="{BB962C8B-B14F-4D97-AF65-F5344CB8AC3E}">
        <p14:creationId xmlns:p14="http://schemas.microsoft.com/office/powerpoint/2010/main" val="4275575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609600"/>
          </a:xfrm>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的制作工艺流程</a:t>
            </a:r>
          </a:p>
        </p:txBody>
      </p:sp>
      <p:graphicFrame>
        <p:nvGraphicFramePr>
          <p:cNvPr id="305155" name="Object 3"/>
          <p:cNvGraphicFramePr>
            <a:graphicFrameLocks noChangeAspect="1"/>
          </p:cNvGraphicFramePr>
          <p:nvPr>
            <p:extLst>
              <p:ext uri="{D42A27DB-BD31-4B8C-83A1-F6EECF244321}">
                <p14:modId xmlns:p14="http://schemas.microsoft.com/office/powerpoint/2010/main" val="147711094"/>
              </p:ext>
            </p:extLst>
          </p:nvPr>
        </p:nvGraphicFramePr>
        <p:xfrm>
          <a:off x="6345237" y="1143000"/>
          <a:ext cx="2493963" cy="1731963"/>
        </p:xfrm>
        <a:graphic>
          <a:graphicData uri="http://schemas.openxmlformats.org/presentationml/2006/ole">
            <mc:AlternateContent xmlns:mc="http://schemas.openxmlformats.org/markup-compatibility/2006">
              <mc:Choice xmlns:v="urn:schemas-microsoft-com:vml" Requires="v">
                <p:oleObj name="Visio" r:id="rId2" imgW="3754974" imgH="2600798" progId="Visio.Drawing.11">
                  <p:embed/>
                </p:oleObj>
              </mc:Choice>
              <mc:Fallback>
                <p:oleObj name="Visio" r:id="rId2" imgW="3754974" imgH="2600798" progId="Visio.Drawing.11">
                  <p:embed/>
                  <p:pic>
                    <p:nvPicPr>
                      <p:cNvPr id="0" name="Picture 2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237" y="1143000"/>
                        <a:ext cx="2493963"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燕尾形 5"/>
          <p:cNvSpPr/>
          <p:nvPr/>
        </p:nvSpPr>
        <p:spPr>
          <a:xfrm>
            <a:off x="2763836" y="1828800"/>
            <a:ext cx="512763"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5791200" y="1828800"/>
            <a:ext cx="504372"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305156" name="Object 4"/>
          <p:cNvGraphicFramePr>
            <a:graphicFrameLocks noChangeAspect="1"/>
          </p:cNvGraphicFramePr>
          <p:nvPr>
            <p:extLst>
              <p:ext uri="{D42A27DB-BD31-4B8C-83A1-F6EECF244321}">
                <p14:modId xmlns:p14="http://schemas.microsoft.com/office/powerpoint/2010/main" val="3120666965"/>
              </p:ext>
            </p:extLst>
          </p:nvPr>
        </p:nvGraphicFramePr>
        <p:xfrm>
          <a:off x="6421437" y="3657600"/>
          <a:ext cx="2493963" cy="1731963"/>
        </p:xfrm>
        <a:graphic>
          <a:graphicData uri="http://schemas.openxmlformats.org/presentationml/2006/ole">
            <mc:AlternateContent xmlns:mc="http://schemas.openxmlformats.org/markup-compatibility/2006">
              <mc:Choice xmlns:v="urn:schemas-microsoft-com:vml" Requires="v">
                <p:oleObj name="Visio" r:id="rId4" imgW="3754974" imgH="2600798" progId="Visio.Drawing.11">
                  <p:embed/>
                </p:oleObj>
              </mc:Choice>
              <mc:Fallback>
                <p:oleObj name="Visio" r:id="rId4" imgW="3754974" imgH="2600798" progId="Visio.Drawing.11">
                  <p:embed/>
                  <p:pic>
                    <p:nvPicPr>
                      <p:cNvPr id="0" name="Picture 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437" y="3657600"/>
                        <a:ext cx="2493963"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51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5157" name="Object 5"/>
          <p:cNvGraphicFramePr>
            <a:graphicFrameLocks noChangeAspect="1"/>
          </p:cNvGraphicFramePr>
          <p:nvPr>
            <p:extLst>
              <p:ext uri="{D42A27DB-BD31-4B8C-83A1-F6EECF244321}">
                <p14:modId xmlns:p14="http://schemas.microsoft.com/office/powerpoint/2010/main" val="3599654282"/>
              </p:ext>
            </p:extLst>
          </p:nvPr>
        </p:nvGraphicFramePr>
        <p:xfrm>
          <a:off x="3352800" y="3773269"/>
          <a:ext cx="2438400" cy="1600200"/>
        </p:xfrm>
        <a:graphic>
          <a:graphicData uri="http://schemas.openxmlformats.org/presentationml/2006/ole">
            <mc:AlternateContent xmlns:mc="http://schemas.openxmlformats.org/markup-compatibility/2006">
              <mc:Choice xmlns:v="urn:schemas-microsoft-com:vml" Requires="v">
                <p:oleObj name="Visio" r:id="rId6" imgW="3356610" imgH="2628900" progId="Visio.Drawing.11">
                  <p:embed/>
                </p:oleObj>
              </mc:Choice>
              <mc:Fallback>
                <p:oleObj name="Visio" r:id="rId6" imgW="3356610" imgH="2628900" progId="Visio.Drawing.11">
                  <p:embed/>
                  <p:pic>
                    <p:nvPicPr>
                      <p:cNvPr id="0" name="Picture 2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773269"/>
                        <a:ext cx="2438400"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5159" name="Object 7"/>
          <p:cNvGraphicFramePr>
            <a:graphicFrameLocks noChangeAspect="1"/>
          </p:cNvGraphicFramePr>
          <p:nvPr>
            <p:extLst>
              <p:ext uri="{D42A27DB-BD31-4B8C-83A1-F6EECF244321}">
                <p14:modId xmlns:p14="http://schemas.microsoft.com/office/powerpoint/2010/main" val="499221255"/>
              </p:ext>
            </p:extLst>
          </p:nvPr>
        </p:nvGraphicFramePr>
        <p:xfrm>
          <a:off x="3276600" y="1081314"/>
          <a:ext cx="2493963" cy="1731963"/>
        </p:xfrm>
        <a:graphic>
          <a:graphicData uri="http://schemas.openxmlformats.org/presentationml/2006/ole">
            <mc:AlternateContent xmlns:mc="http://schemas.openxmlformats.org/markup-compatibility/2006">
              <mc:Choice xmlns:v="urn:schemas-microsoft-com:vml" Requires="v">
                <p:oleObj name="Visio" r:id="rId8" imgW="3754974" imgH="2600798" progId="Visio.Drawing.11">
                  <p:embed/>
                </p:oleObj>
              </mc:Choice>
              <mc:Fallback>
                <p:oleObj name="Visio" r:id="rId8" imgW="3754974" imgH="2600798" progId="Visio.Drawing.11">
                  <p:embed/>
                  <p:pic>
                    <p:nvPicPr>
                      <p:cNvPr id="0" name="Picture 29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1081314"/>
                        <a:ext cx="2493963"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5160" name="Object 8"/>
          <p:cNvGraphicFramePr>
            <a:graphicFrameLocks noChangeAspect="1"/>
          </p:cNvGraphicFramePr>
          <p:nvPr>
            <p:extLst>
              <p:ext uri="{D42A27DB-BD31-4B8C-83A1-F6EECF244321}">
                <p14:modId xmlns:p14="http://schemas.microsoft.com/office/powerpoint/2010/main" val="3832444375"/>
              </p:ext>
            </p:extLst>
          </p:nvPr>
        </p:nvGraphicFramePr>
        <p:xfrm>
          <a:off x="249237" y="1066800"/>
          <a:ext cx="2493963" cy="1731963"/>
        </p:xfrm>
        <a:graphic>
          <a:graphicData uri="http://schemas.openxmlformats.org/presentationml/2006/ole">
            <mc:AlternateContent xmlns:mc="http://schemas.openxmlformats.org/markup-compatibility/2006">
              <mc:Choice xmlns:v="urn:schemas-microsoft-com:vml" Requires="v">
                <p:oleObj name="Visio" r:id="rId10" imgW="3754974" imgH="2600798" progId="Visio.Drawing.11">
                  <p:embed/>
                </p:oleObj>
              </mc:Choice>
              <mc:Fallback>
                <p:oleObj name="Visio" r:id="rId10" imgW="3754974" imgH="2600798" progId="Visio.Drawing.11">
                  <p:embed/>
                  <p:pic>
                    <p:nvPicPr>
                      <p:cNvPr id="0" name="Picture 2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237" y="1066800"/>
                        <a:ext cx="2493963" cy="173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5162" name="Object 10"/>
          <p:cNvGraphicFramePr>
            <a:graphicFrameLocks noChangeAspect="1"/>
          </p:cNvGraphicFramePr>
          <p:nvPr>
            <p:extLst>
              <p:ext uri="{D42A27DB-BD31-4B8C-83A1-F6EECF244321}">
                <p14:modId xmlns:p14="http://schemas.microsoft.com/office/powerpoint/2010/main" val="2666091694"/>
              </p:ext>
            </p:extLst>
          </p:nvPr>
        </p:nvGraphicFramePr>
        <p:xfrm>
          <a:off x="325438" y="3694332"/>
          <a:ext cx="2493962" cy="1923832"/>
        </p:xfrm>
        <a:graphic>
          <a:graphicData uri="http://schemas.openxmlformats.org/presentationml/2006/ole">
            <mc:AlternateContent xmlns:mc="http://schemas.openxmlformats.org/markup-compatibility/2006">
              <mc:Choice xmlns:v="urn:schemas-microsoft-com:vml" Requires="v">
                <p:oleObj name="Visio" r:id="rId12" imgW="3754974" imgH="2600798" progId="Visio.Drawing.11">
                  <p:embed/>
                </p:oleObj>
              </mc:Choice>
              <mc:Fallback>
                <p:oleObj name="Visio" r:id="rId12" imgW="3754974" imgH="2600798" progId="Visio.Drawing.11">
                  <p:embed/>
                  <p:pic>
                    <p:nvPicPr>
                      <p:cNvPr id="0" name="Picture 29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438" y="3694332"/>
                        <a:ext cx="2493962" cy="1923832"/>
                      </a:xfrm>
                      <a:prstGeom prst="rect">
                        <a:avLst/>
                      </a:prstGeom>
                      <a:noFill/>
                    </p:spPr>
                  </p:pic>
                </p:oleObj>
              </mc:Fallback>
            </mc:AlternateContent>
          </a:graphicData>
        </a:graphic>
      </p:graphicFrame>
      <p:sp>
        <p:nvSpPr>
          <p:cNvPr id="15" name="燕尾形 14"/>
          <p:cNvSpPr/>
          <p:nvPr/>
        </p:nvSpPr>
        <p:spPr>
          <a:xfrm rot="10800000">
            <a:off x="5867400" y="4535269"/>
            <a:ext cx="504372"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rot="10800000">
            <a:off x="2743200" y="4495800"/>
            <a:ext cx="4572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rot="5400000">
            <a:off x="7429500" y="3086100"/>
            <a:ext cx="4572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TextBox 17"/>
          <p:cNvSpPr txBox="1"/>
          <p:nvPr/>
        </p:nvSpPr>
        <p:spPr>
          <a:xfrm>
            <a:off x="228600" y="2895600"/>
            <a:ext cx="23622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7.</a:t>
            </a:r>
            <a:r>
              <a:rPr lang="zh-CN" altLang="en-US" dirty="0">
                <a:latin typeface="Times New Roman" panose="02020603050405020304" pitchFamily="18" charset="0"/>
                <a:ea typeface="宋体" panose="02010600030101010101" pitchFamily="2" charset="-122"/>
              </a:rPr>
              <a:t>干法刻蚀至</a:t>
            </a:r>
            <a:r>
              <a:rPr lang="en-US" altLang="zh-CN" dirty="0">
                <a:latin typeface="Times New Roman" panose="02020603050405020304" pitchFamily="18" charset="0"/>
                <a:ea typeface="宋体" panose="02010600030101010101" pitchFamily="2" charset="-122"/>
              </a:rPr>
              <a:t>S.I.-InP</a:t>
            </a:r>
            <a:r>
              <a:rPr lang="zh-CN" altLang="en-US" dirty="0">
                <a:latin typeface="Times New Roman" panose="02020603050405020304" pitchFamily="18" charset="0"/>
                <a:ea typeface="宋体" panose="02010600030101010101" pitchFamily="2" charset="-122"/>
              </a:rPr>
              <a:t>制作基台</a:t>
            </a:r>
          </a:p>
        </p:txBody>
      </p:sp>
      <p:sp>
        <p:nvSpPr>
          <p:cNvPr id="19" name="TextBox 18"/>
          <p:cNvSpPr txBox="1"/>
          <p:nvPr/>
        </p:nvSpPr>
        <p:spPr>
          <a:xfrm>
            <a:off x="3200400" y="2895600"/>
            <a:ext cx="2590800" cy="923330"/>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8.</a:t>
            </a:r>
            <a:r>
              <a:rPr lang="zh-CN" altLang="en-US" dirty="0">
                <a:latin typeface="Times New Roman" panose="02020603050405020304" pitchFamily="18" charset="0"/>
                <a:ea typeface="宋体" panose="02010600030101010101" pitchFamily="2" charset="-122"/>
              </a:rPr>
              <a:t>沉积</a:t>
            </a:r>
            <a:r>
              <a:rPr lang="en-US" altLang="zh-CN" dirty="0" err="1">
                <a:latin typeface="Times New Roman" panose="02020603050405020304" pitchFamily="18" charset="0"/>
                <a:ea typeface="宋体" panose="02010600030101010101" pitchFamily="2" charset="-122"/>
              </a:rPr>
              <a:t>SiN</a:t>
            </a:r>
            <a:r>
              <a:rPr lang="en-US" altLang="zh-CN" baseline="-25000" dirty="0" err="1">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宋体" panose="02010600030101010101" pitchFamily="2" charset="-122"/>
              </a:rPr>
              <a:t> 200nm /SiO</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 800nm</a:t>
            </a:r>
            <a:r>
              <a:rPr lang="zh-CN" altLang="en-US" dirty="0">
                <a:latin typeface="Times New Roman" panose="02020603050405020304" pitchFamily="18" charset="0"/>
                <a:ea typeface="宋体" panose="02010600030101010101" pitchFamily="2" charset="-122"/>
              </a:rPr>
              <a:t>绝缘钝化膜</a:t>
            </a:r>
          </a:p>
          <a:p>
            <a:endParaRPr lang="zh-CN" altLang="en-US" dirty="0">
              <a:latin typeface="Times New Roman" panose="02020603050405020304" pitchFamily="18" charset="0"/>
              <a:ea typeface="宋体" panose="02010600030101010101" pitchFamily="2" charset="-122"/>
            </a:endParaRPr>
          </a:p>
        </p:txBody>
      </p:sp>
      <p:sp>
        <p:nvSpPr>
          <p:cNvPr id="20" name="TextBox 19"/>
          <p:cNvSpPr txBox="1"/>
          <p:nvPr/>
        </p:nvSpPr>
        <p:spPr>
          <a:xfrm>
            <a:off x="6477000" y="2895600"/>
            <a:ext cx="23622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9.</a:t>
            </a:r>
            <a:r>
              <a:rPr lang="zh-CN" altLang="en-US" dirty="0">
                <a:latin typeface="Times New Roman" panose="02020603050405020304" pitchFamily="18" charset="0"/>
                <a:ea typeface="宋体" panose="02010600030101010101" pitchFamily="2" charset="-122"/>
              </a:rPr>
              <a:t>开电极窗口</a:t>
            </a:r>
          </a:p>
          <a:p>
            <a:endParaRPr lang="zh-CN" altLang="en-US" dirty="0">
              <a:latin typeface="Times New Roman" panose="02020603050405020304" pitchFamily="18" charset="0"/>
              <a:ea typeface="宋体" panose="02010600030101010101" pitchFamily="2" charset="-122"/>
            </a:endParaRPr>
          </a:p>
        </p:txBody>
      </p:sp>
      <p:sp>
        <p:nvSpPr>
          <p:cNvPr id="21" name="TextBox 20"/>
          <p:cNvSpPr txBox="1"/>
          <p:nvPr/>
        </p:nvSpPr>
        <p:spPr>
          <a:xfrm>
            <a:off x="6248400" y="5334000"/>
            <a:ext cx="2667000" cy="923330"/>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10.</a:t>
            </a:r>
            <a:r>
              <a:rPr lang="zh-CN" altLang="en-US" dirty="0">
                <a:latin typeface="Times New Roman" panose="02020603050405020304" pitchFamily="18" charset="0"/>
                <a:ea typeface="宋体" panose="02010600030101010101" pitchFamily="2" charset="-122"/>
              </a:rPr>
              <a:t>先后制作</a:t>
            </a:r>
            <a:r>
              <a:rPr lang="en-US" altLang="zh-CN" dirty="0">
                <a:latin typeface="Times New Roman" panose="02020603050405020304" pitchFamily="18" charset="0"/>
                <a:ea typeface="宋体" panose="02010600030101010101" pitchFamily="2" charset="-122"/>
              </a:rPr>
              <a:t>top-p</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bottom-p</a:t>
            </a:r>
            <a:r>
              <a:rPr lang="zh-CN" altLang="en-US" dirty="0">
                <a:latin typeface="Times New Roman" panose="02020603050405020304" pitchFamily="18" charset="0"/>
                <a:ea typeface="宋体" panose="02010600030101010101" pitchFamily="2" charset="-122"/>
              </a:rPr>
              <a:t>电极 </a:t>
            </a:r>
            <a:r>
              <a:rPr lang="en-US" altLang="zh-CN" dirty="0">
                <a:latin typeface="Times New Roman" panose="02020603050405020304" pitchFamily="18" charset="0"/>
                <a:ea typeface="宋体" panose="02010600030101010101" pitchFamily="2" charset="-122"/>
              </a:rPr>
              <a:t>Ti/Pt/Au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电极</a:t>
            </a:r>
            <a:r>
              <a:rPr lang="en-US" altLang="zh-CN" dirty="0">
                <a:latin typeface="Times New Roman" panose="02020603050405020304" pitchFamily="18" charset="0"/>
                <a:ea typeface="宋体" panose="02010600030101010101" pitchFamily="2" charset="-122"/>
              </a:rPr>
              <a:t>Ni/Au</a:t>
            </a:r>
            <a:endParaRPr lang="zh-CN" altLang="en-US" dirty="0">
              <a:latin typeface="Times New Roman" panose="02020603050405020304" pitchFamily="18" charset="0"/>
              <a:ea typeface="宋体" panose="02010600030101010101" pitchFamily="2" charset="-122"/>
            </a:endParaRPr>
          </a:p>
        </p:txBody>
      </p:sp>
      <p:sp>
        <p:nvSpPr>
          <p:cNvPr id="22" name="TextBox 21"/>
          <p:cNvSpPr txBox="1"/>
          <p:nvPr/>
        </p:nvSpPr>
        <p:spPr>
          <a:xfrm>
            <a:off x="3276600" y="5373469"/>
            <a:ext cx="26670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11.</a:t>
            </a:r>
            <a:r>
              <a:rPr lang="zh-CN" altLang="en-US" dirty="0">
                <a:latin typeface="Times New Roman" panose="02020603050405020304" pitchFamily="18" charset="0"/>
                <a:ea typeface="宋体" panose="02010600030101010101" pitchFamily="2" charset="-122"/>
              </a:rPr>
              <a:t>制作</a:t>
            </a:r>
            <a:r>
              <a:rPr lang="en-US" altLang="zh-CN" dirty="0">
                <a:latin typeface="Times New Roman" panose="02020603050405020304" pitchFamily="18" charset="0"/>
                <a:ea typeface="宋体" panose="02010600030101010101" pitchFamily="2" charset="-122"/>
              </a:rPr>
              <a:t>CPW</a:t>
            </a:r>
            <a:r>
              <a:rPr lang="zh-CN" altLang="en-US" dirty="0">
                <a:latin typeface="Times New Roman" panose="02020603050405020304" pitchFamily="18" charset="0"/>
                <a:ea typeface="宋体" panose="02010600030101010101" pitchFamily="2" charset="-122"/>
              </a:rPr>
              <a:t>电极，并电镀加厚至</a:t>
            </a:r>
            <a:r>
              <a:rPr lang="en-US" altLang="zh-CN" dirty="0">
                <a:latin typeface="Times New Roman" panose="02020603050405020304" pitchFamily="18" charset="0"/>
                <a:ea typeface="宋体" panose="02010600030101010101" pitchFamily="2" charset="-122"/>
              </a:rPr>
              <a:t>1um</a:t>
            </a:r>
            <a:endParaRPr lang="zh-CN" altLang="en-US" dirty="0">
              <a:latin typeface="Times New Roman" panose="02020603050405020304" pitchFamily="18" charset="0"/>
              <a:ea typeface="宋体" panose="02010600030101010101" pitchFamily="2" charset="-122"/>
            </a:endParaRPr>
          </a:p>
        </p:txBody>
      </p:sp>
      <p:sp>
        <p:nvSpPr>
          <p:cNvPr id="23" name="TextBox 22"/>
          <p:cNvSpPr txBox="1"/>
          <p:nvPr/>
        </p:nvSpPr>
        <p:spPr>
          <a:xfrm>
            <a:off x="304800" y="5334000"/>
            <a:ext cx="2667000" cy="646331"/>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rPr>
              <a:t>12.</a:t>
            </a:r>
            <a:r>
              <a:rPr lang="zh-CN" altLang="en-US" dirty="0">
                <a:latin typeface="Times New Roman" panose="02020603050405020304" pitchFamily="18" charset="0"/>
                <a:ea typeface="宋体" panose="02010600030101010101" pitchFamily="2" charset="-122"/>
              </a:rPr>
              <a:t>减薄至</a:t>
            </a:r>
            <a:r>
              <a:rPr lang="en-US" altLang="zh-CN" dirty="0">
                <a:latin typeface="Times New Roman" panose="02020603050405020304" pitchFamily="18" charset="0"/>
                <a:ea typeface="宋体" panose="02010600030101010101" pitchFamily="2" charset="-122"/>
              </a:rPr>
              <a:t>100um</a:t>
            </a:r>
            <a:r>
              <a:rPr lang="zh-CN" altLang="en-US" dirty="0">
                <a:latin typeface="Times New Roman" panose="02020603050405020304" pitchFamily="18" charset="0"/>
                <a:ea typeface="宋体" panose="02010600030101010101" pitchFamily="2" charset="-122"/>
              </a:rPr>
              <a:t>，背面抛光，并</a:t>
            </a:r>
            <a:r>
              <a:rPr lang="en-US" altLang="zh-CN" dirty="0">
                <a:latin typeface="Times New Roman" panose="02020603050405020304" pitchFamily="18" charset="0"/>
                <a:ea typeface="宋体" panose="02010600030101010101" pitchFamily="2" charset="-122"/>
              </a:rPr>
              <a:t>AR-coating</a:t>
            </a:r>
            <a:endParaRPr lang="zh-CN" altLang="en-US" dirty="0">
              <a:latin typeface="Times New Roman" panose="02020603050405020304" pitchFamily="18" charset="0"/>
              <a:ea typeface="宋体" panose="02010600030101010101" pitchFamily="2" charset="-122"/>
            </a:endParaRPr>
          </a:p>
        </p:txBody>
      </p:sp>
      <p:sp>
        <p:nvSpPr>
          <p:cNvPr id="11" name="灯片编号占位符 10">
            <a:extLst>
              <a:ext uri="{FF2B5EF4-FFF2-40B4-BE49-F238E27FC236}">
                <a16:creationId xmlns:a16="http://schemas.microsoft.com/office/drawing/2014/main" id="{BBDB069E-FF37-4A8A-A769-839F68F67C56}"/>
              </a:ext>
            </a:extLst>
          </p:cNvPr>
          <p:cNvSpPr>
            <a:spLocks noGrp="1"/>
          </p:cNvSpPr>
          <p:nvPr>
            <p:ph type="sldNum" sz="quarter" idx="12"/>
          </p:nvPr>
        </p:nvSpPr>
        <p:spPr>
          <a:xfrm>
            <a:off x="6553200" y="6356350"/>
            <a:ext cx="2133600" cy="365125"/>
          </a:xfrm>
        </p:spPr>
        <p:txBody>
          <a:bodyPr/>
          <a:lstStyle/>
          <a:p>
            <a:pPr>
              <a:defRPr/>
            </a:pPr>
            <a:fld id="{0C913308-F349-4B6D-A68A-DD1791B4A57B}" type="slidenum">
              <a:rPr lang="zh-CN" altLang="en-US" smtClean="0">
                <a:solidFill>
                  <a:prstClr val="black">
                    <a:tint val="75000"/>
                  </a:prstClr>
                </a:solidFill>
              </a:rPr>
              <a:pPr>
                <a:defRPr/>
              </a:pPr>
              <a:t>46</a:t>
            </a:fld>
            <a:endParaRPr lang="en-US" dirty="0"/>
          </a:p>
        </p:txBody>
      </p:sp>
    </p:spTree>
    <p:extLst>
      <p:ext uri="{BB962C8B-B14F-4D97-AF65-F5344CB8AC3E}">
        <p14:creationId xmlns:p14="http://schemas.microsoft.com/office/powerpoint/2010/main" val="164476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B2B UTC-PD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芯片</a:t>
            </a:r>
          </a:p>
        </p:txBody>
      </p:sp>
      <p:pic>
        <p:nvPicPr>
          <p:cNvPr id="7" name="图片 6" descr="IMG_0150.jpg"/>
          <p:cNvPicPr>
            <a:picLocks noChangeAspect="1"/>
          </p:cNvPicPr>
          <p:nvPr/>
        </p:nvPicPr>
        <p:blipFill>
          <a:blip r:embed="rId2" cstate="print"/>
          <a:srcRect l="19167" t="10000" r="24167" b="14957"/>
          <a:stretch>
            <a:fillRect/>
          </a:stretch>
        </p:blipFill>
        <p:spPr>
          <a:xfrm rot="5400000">
            <a:off x="4770344" y="1554256"/>
            <a:ext cx="4419600" cy="3901888"/>
          </a:xfrm>
          <a:prstGeom prst="rect">
            <a:avLst/>
          </a:prstGeom>
        </p:spPr>
      </p:pic>
      <p:sp>
        <p:nvSpPr>
          <p:cNvPr id="9" name="TextBox 8"/>
          <p:cNvSpPr txBox="1"/>
          <p:nvPr/>
        </p:nvSpPr>
        <p:spPr>
          <a:xfrm>
            <a:off x="5761564" y="5791200"/>
            <a:ext cx="2696636"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rPr>
              <a:t>B2B UTC-PD</a:t>
            </a:r>
            <a:r>
              <a:rPr lang="zh-CN" altLang="en-US" dirty="0">
                <a:latin typeface="Times New Roman" panose="02020603050405020304" pitchFamily="18" charset="0"/>
                <a:ea typeface="宋体" panose="02010600030101010101" pitchFamily="2" charset="-122"/>
              </a:rPr>
              <a:t>显微镜照片</a:t>
            </a:r>
          </a:p>
        </p:txBody>
      </p:sp>
      <p:pic>
        <p:nvPicPr>
          <p:cNvPr id="10" name="内容占位符 3" descr="B2B_q03.tif"/>
          <p:cNvPicPr>
            <a:picLocks noChangeAspect="1"/>
          </p:cNvPicPr>
          <p:nvPr/>
        </p:nvPicPr>
        <p:blipFill>
          <a:blip r:embed="rId3" cstate="print"/>
          <a:stretch>
            <a:fillRect/>
          </a:stretch>
        </p:blipFill>
        <p:spPr>
          <a:xfrm>
            <a:off x="304800" y="1828800"/>
            <a:ext cx="4560000" cy="3420000"/>
          </a:xfrm>
          <a:prstGeom prst="rect">
            <a:avLst/>
          </a:prstGeom>
        </p:spPr>
      </p:pic>
      <p:sp>
        <p:nvSpPr>
          <p:cNvPr id="3123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7" name="Group 26"/>
          <p:cNvGrpSpPr/>
          <p:nvPr/>
        </p:nvGrpSpPr>
        <p:grpSpPr>
          <a:xfrm>
            <a:off x="1394460" y="1847850"/>
            <a:ext cx="1447800" cy="1276350"/>
            <a:chOff x="1394460" y="2305050"/>
            <a:chExt cx="1447800" cy="1276350"/>
          </a:xfrm>
        </p:grpSpPr>
        <p:sp>
          <p:nvSpPr>
            <p:cNvPr id="12" name="Rectangle 11"/>
            <p:cNvSpPr/>
            <p:nvPr/>
          </p:nvSpPr>
          <p:spPr>
            <a:xfrm>
              <a:off x="1394460" y="2346960"/>
              <a:ext cx="1447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13" name="Down Arrow 12"/>
            <p:cNvSpPr/>
            <p:nvPr/>
          </p:nvSpPr>
          <p:spPr>
            <a:xfrm>
              <a:off x="2209800" y="2590800"/>
              <a:ext cx="152400" cy="9906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Rectangle 13"/>
            <p:cNvSpPr/>
            <p:nvPr/>
          </p:nvSpPr>
          <p:spPr>
            <a:xfrm>
              <a:off x="1461329" y="2305050"/>
              <a:ext cx="1323054" cy="307777"/>
            </a:xfrm>
            <a:prstGeom prst="rect">
              <a:avLst/>
            </a:prstGeom>
          </p:spPr>
          <p:txBody>
            <a:bodyPr wrap="none">
              <a:spAutoFit/>
            </a:bodyPr>
            <a:lstStyle/>
            <a:p>
              <a:pPr algn="ctr"/>
              <a:r>
                <a:rPr lang="en-US" altLang="zh-CN" sz="1400" dirty="0">
                  <a:latin typeface="Times New Roman" panose="02020603050405020304" pitchFamily="18" charset="0"/>
                  <a:ea typeface="微软雅黑" pitchFamily="34" charset="-122"/>
                  <a:cs typeface="Times New Roman" panose="02020603050405020304" pitchFamily="18" charset="0"/>
                </a:rPr>
                <a:t>Top P-electrode</a:t>
              </a:r>
              <a:endParaRPr lang="zh-CN" altLang="en-US" sz="1400" dirty="0">
                <a:latin typeface="Times New Roman" panose="02020603050405020304" pitchFamily="18" charset="0"/>
                <a:ea typeface="微软雅黑" pitchFamily="34" charset="-122"/>
                <a:cs typeface="Times New Roman" panose="02020603050405020304" pitchFamily="18" charset="0"/>
              </a:endParaRPr>
            </a:p>
          </p:txBody>
        </p:sp>
      </p:grpSp>
      <p:grpSp>
        <p:nvGrpSpPr>
          <p:cNvPr id="28" name="Group 27"/>
          <p:cNvGrpSpPr/>
          <p:nvPr/>
        </p:nvGrpSpPr>
        <p:grpSpPr>
          <a:xfrm>
            <a:off x="2461260" y="2164080"/>
            <a:ext cx="1272540" cy="960120"/>
            <a:chOff x="2461260" y="2621280"/>
            <a:chExt cx="1272540" cy="960120"/>
          </a:xfrm>
        </p:grpSpPr>
        <p:sp>
          <p:nvSpPr>
            <p:cNvPr id="15" name="Rectangle 14"/>
            <p:cNvSpPr/>
            <p:nvPr/>
          </p:nvSpPr>
          <p:spPr>
            <a:xfrm>
              <a:off x="2461260" y="2651760"/>
              <a:ext cx="127254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16" name="Down Arrow 15"/>
            <p:cNvSpPr/>
            <p:nvPr/>
          </p:nvSpPr>
          <p:spPr>
            <a:xfrm>
              <a:off x="3200400" y="2895600"/>
              <a:ext cx="152400" cy="6858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Rectangle 16"/>
            <p:cNvSpPr/>
            <p:nvPr/>
          </p:nvSpPr>
          <p:spPr>
            <a:xfrm>
              <a:off x="2537692" y="2621280"/>
              <a:ext cx="1149930" cy="307777"/>
            </a:xfrm>
            <a:prstGeom prst="rect">
              <a:avLst/>
            </a:prstGeom>
          </p:spPr>
          <p:txBody>
            <a:bodyPr wrap="none">
              <a:spAutoFit/>
            </a:bodyPr>
            <a:lstStyle/>
            <a:p>
              <a:pPr algn="ctr"/>
              <a:r>
                <a:rPr lang="en-US" altLang="zh-CN" sz="1400" dirty="0">
                  <a:latin typeface="Times New Roman" panose="02020603050405020304" pitchFamily="18" charset="0"/>
                  <a:ea typeface="微软雅黑" pitchFamily="34" charset="-122"/>
                  <a:cs typeface="Times New Roman" panose="02020603050405020304" pitchFamily="18" charset="0"/>
                </a:rPr>
                <a:t>Top PD mesa</a:t>
              </a:r>
              <a:endParaRPr lang="zh-CN" altLang="en-US" sz="1400" dirty="0">
                <a:latin typeface="Times New Roman" panose="02020603050405020304" pitchFamily="18" charset="0"/>
                <a:ea typeface="微软雅黑" pitchFamily="34" charset="-122"/>
                <a:cs typeface="Times New Roman" panose="02020603050405020304" pitchFamily="18" charset="0"/>
              </a:endParaRPr>
            </a:p>
          </p:txBody>
        </p:sp>
      </p:grpSp>
      <p:grpSp>
        <p:nvGrpSpPr>
          <p:cNvPr id="29" name="Group 28"/>
          <p:cNvGrpSpPr/>
          <p:nvPr/>
        </p:nvGrpSpPr>
        <p:grpSpPr>
          <a:xfrm>
            <a:off x="3520440" y="1848683"/>
            <a:ext cx="1143000" cy="1351717"/>
            <a:chOff x="3520440" y="2305883"/>
            <a:chExt cx="1143000" cy="1351717"/>
          </a:xfrm>
        </p:grpSpPr>
        <p:sp>
          <p:nvSpPr>
            <p:cNvPr id="18" name="Down Arrow 17"/>
            <p:cNvSpPr/>
            <p:nvPr/>
          </p:nvSpPr>
          <p:spPr>
            <a:xfrm>
              <a:off x="3962400" y="2514600"/>
              <a:ext cx="152400" cy="114300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3520440" y="2346960"/>
              <a:ext cx="1143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19" name="Rectangle 18"/>
            <p:cNvSpPr/>
            <p:nvPr/>
          </p:nvSpPr>
          <p:spPr>
            <a:xfrm>
              <a:off x="3596892" y="2305883"/>
              <a:ext cx="1032655" cy="307777"/>
            </a:xfrm>
            <a:prstGeom prst="rect">
              <a:avLst/>
            </a:prstGeom>
          </p:spPr>
          <p:txBody>
            <a:bodyPr wrap="none">
              <a:spAutoFit/>
            </a:bodyPr>
            <a:lstStyle/>
            <a:p>
              <a:pPr algn="ctr"/>
              <a:r>
                <a:rPr lang="en-US" altLang="zh-CN" sz="1400" dirty="0">
                  <a:latin typeface="Times New Roman" panose="02020603050405020304" pitchFamily="18" charset="0"/>
                  <a:ea typeface="微软雅黑" pitchFamily="34" charset="-122"/>
                  <a:cs typeface="Times New Roman" panose="02020603050405020304" pitchFamily="18" charset="0"/>
                </a:rPr>
                <a:t>N-electrode</a:t>
              </a:r>
              <a:endParaRPr lang="zh-CN" altLang="en-US" sz="1400" dirty="0">
                <a:latin typeface="Times New Roman" panose="02020603050405020304" pitchFamily="18" charset="0"/>
                <a:ea typeface="微软雅黑" pitchFamily="34" charset="-122"/>
                <a:cs typeface="Times New Roman" panose="02020603050405020304" pitchFamily="18" charset="0"/>
              </a:endParaRPr>
            </a:p>
          </p:txBody>
        </p:sp>
      </p:grpSp>
      <p:grpSp>
        <p:nvGrpSpPr>
          <p:cNvPr id="30" name="Group 29"/>
          <p:cNvGrpSpPr/>
          <p:nvPr/>
        </p:nvGrpSpPr>
        <p:grpSpPr>
          <a:xfrm>
            <a:off x="395759" y="3962400"/>
            <a:ext cx="1752600" cy="917377"/>
            <a:chOff x="395759" y="4419600"/>
            <a:chExt cx="1752600" cy="917377"/>
          </a:xfrm>
        </p:grpSpPr>
        <p:sp>
          <p:nvSpPr>
            <p:cNvPr id="21" name="Down Arrow 20"/>
            <p:cNvSpPr/>
            <p:nvPr/>
          </p:nvSpPr>
          <p:spPr>
            <a:xfrm flipV="1">
              <a:off x="1447800" y="4419600"/>
              <a:ext cx="152400" cy="65532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 name="Rectangle 21"/>
            <p:cNvSpPr/>
            <p:nvPr/>
          </p:nvSpPr>
          <p:spPr>
            <a:xfrm>
              <a:off x="395759" y="5067300"/>
              <a:ext cx="1752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3" name="Rectangle 22"/>
            <p:cNvSpPr/>
            <p:nvPr/>
          </p:nvSpPr>
          <p:spPr>
            <a:xfrm>
              <a:off x="479454" y="5029200"/>
              <a:ext cx="1585690" cy="307777"/>
            </a:xfrm>
            <a:prstGeom prst="rect">
              <a:avLst/>
            </a:prstGeom>
          </p:spPr>
          <p:txBody>
            <a:bodyPr wrap="none">
              <a:spAutoFit/>
            </a:bodyPr>
            <a:lstStyle/>
            <a:p>
              <a:pPr algn="ctr"/>
              <a:r>
                <a:rPr lang="en-US" altLang="zh-CN" sz="1400" dirty="0">
                  <a:latin typeface="Times New Roman" panose="02020603050405020304" pitchFamily="18" charset="0"/>
                  <a:ea typeface="微软雅黑" pitchFamily="34" charset="-122"/>
                  <a:cs typeface="Times New Roman" panose="02020603050405020304" pitchFamily="18" charset="0"/>
                </a:rPr>
                <a:t>Bottom P-electrode</a:t>
              </a:r>
              <a:endParaRPr lang="zh-CN" altLang="en-US" sz="1400" dirty="0">
                <a:latin typeface="Times New Roman" panose="02020603050405020304" pitchFamily="18" charset="0"/>
                <a:ea typeface="微软雅黑" pitchFamily="34" charset="-122"/>
                <a:cs typeface="Times New Roman" panose="02020603050405020304" pitchFamily="18" charset="0"/>
              </a:endParaRPr>
            </a:p>
          </p:txBody>
        </p:sp>
      </p:grpSp>
      <p:grpSp>
        <p:nvGrpSpPr>
          <p:cNvPr id="31" name="Group 30"/>
          <p:cNvGrpSpPr/>
          <p:nvPr/>
        </p:nvGrpSpPr>
        <p:grpSpPr>
          <a:xfrm>
            <a:off x="2895600" y="3697605"/>
            <a:ext cx="1447800" cy="1182172"/>
            <a:chOff x="2895600" y="4154805"/>
            <a:chExt cx="1447800" cy="1182172"/>
          </a:xfrm>
        </p:grpSpPr>
        <p:sp>
          <p:nvSpPr>
            <p:cNvPr id="24" name="Down Arrow 23"/>
            <p:cNvSpPr/>
            <p:nvPr/>
          </p:nvSpPr>
          <p:spPr>
            <a:xfrm flipV="1">
              <a:off x="3067050" y="4154805"/>
              <a:ext cx="152400" cy="92202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Rectangle 24"/>
            <p:cNvSpPr/>
            <p:nvPr/>
          </p:nvSpPr>
          <p:spPr>
            <a:xfrm>
              <a:off x="2895600" y="5067300"/>
              <a:ext cx="1447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6" name="Rectangle 25"/>
            <p:cNvSpPr/>
            <p:nvPr/>
          </p:nvSpPr>
          <p:spPr>
            <a:xfrm>
              <a:off x="2928215" y="5029200"/>
              <a:ext cx="1412566" cy="307777"/>
            </a:xfrm>
            <a:prstGeom prst="rect">
              <a:avLst/>
            </a:prstGeom>
          </p:spPr>
          <p:txBody>
            <a:bodyPr wrap="none">
              <a:spAutoFit/>
            </a:bodyPr>
            <a:lstStyle/>
            <a:p>
              <a:pPr algn="ctr"/>
              <a:r>
                <a:rPr lang="en-US" altLang="zh-CN" sz="1400" dirty="0">
                  <a:latin typeface="Times New Roman" panose="02020603050405020304" pitchFamily="18" charset="0"/>
                  <a:ea typeface="微软雅黑" pitchFamily="34" charset="-122"/>
                  <a:cs typeface="Times New Roman" panose="02020603050405020304" pitchFamily="18" charset="0"/>
                </a:rPr>
                <a:t>Bottom PD mesa</a:t>
              </a:r>
              <a:endParaRPr lang="zh-CN" altLang="en-US" sz="1400" dirty="0">
                <a:latin typeface="Times New Roman" panose="02020603050405020304" pitchFamily="18" charset="0"/>
                <a:ea typeface="微软雅黑" pitchFamily="34" charset="-122"/>
                <a:cs typeface="Times New Roman" panose="02020603050405020304" pitchFamily="18" charset="0"/>
              </a:endParaRPr>
            </a:p>
          </p:txBody>
        </p:sp>
      </p:grpSp>
      <p:sp>
        <p:nvSpPr>
          <p:cNvPr id="32" name="Rectangle 31"/>
          <p:cNvSpPr/>
          <p:nvPr/>
        </p:nvSpPr>
        <p:spPr>
          <a:xfrm>
            <a:off x="1371600" y="5791200"/>
            <a:ext cx="2720681" cy="369332"/>
          </a:xfrm>
          <a:prstGeom prst="rect">
            <a:avLst/>
          </a:prstGeom>
        </p:spPr>
        <p:txBody>
          <a:bodyPr wrap="none">
            <a:spAutoFit/>
          </a:bodyPr>
          <a:lstStyle/>
          <a:p>
            <a:r>
              <a:rPr lang="en-US" altLang="zh-CN" dirty="0">
                <a:solidFill>
                  <a:schemeClr val="tx1">
                    <a:lumMod val="95000"/>
                    <a:lumOff val="5000"/>
                  </a:schemeClr>
                </a:solidFill>
                <a:latin typeface="Times New Roman" panose="02020603050405020304" pitchFamily="18" charset="0"/>
                <a:ea typeface="宋体" panose="02010600030101010101" pitchFamily="2" charset="-122"/>
              </a:rPr>
              <a:t>B2B UTC-PD</a:t>
            </a:r>
            <a:r>
              <a:rPr lang="zh-CN" altLang="en-US" dirty="0">
                <a:solidFill>
                  <a:schemeClr val="tx1">
                    <a:lumMod val="95000"/>
                    <a:lumOff val="5000"/>
                  </a:schemeClr>
                </a:solidFill>
                <a:latin typeface="Times New Roman" panose="02020603050405020304" pitchFamily="18" charset="0"/>
                <a:ea typeface="宋体" panose="02010600030101010101" pitchFamily="2" charset="-122"/>
              </a:rPr>
              <a:t>的</a:t>
            </a:r>
            <a:r>
              <a:rPr lang="en-US" altLang="zh-CN" dirty="0">
                <a:solidFill>
                  <a:schemeClr val="tx1">
                    <a:lumMod val="95000"/>
                    <a:lumOff val="5000"/>
                  </a:schemeClr>
                </a:solidFill>
                <a:latin typeface="Times New Roman" panose="02020603050405020304" pitchFamily="18" charset="0"/>
                <a:ea typeface="宋体" panose="02010600030101010101" pitchFamily="2" charset="-122"/>
              </a:rPr>
              <a:t>SEM</a:t>
            </a:r>
            <a:r>
              <a:rPr lang="zh-CN" altLang="en-US" dirty="0">
                <a:solidFill>
                  <a:schemeClr val="tx1">
                    <a:lumMod val="95000"/>
                    <a:lumOff val="5000"/>
                  </a:schemeClr>
                </a:solidFill>
                <a:latin typeface="Times New Roman" panose="02020603050405020304" pitchFamily="18" charset="0"/>
                <a:ea typeface="宋体" panose="02010600030101010101" pitchFamily="2" charset="-122"/>
              </a:rPr>
              <a:t>照片</a:t>
            </a:r>
            <a:endParaRPr lang="zh-CN" altLang="en-US" dirty="0">
              <a:latin typeface="Times New Roman" panose="02020603050405020304" pitchFamily="18" charset="0"/>
              <a:ea typeface="宋体" panose="02010600030101010101" pitchFamily="2" charset="-122"/>
            </a:endParaRPr>
          </a:p>
        </p:txBody>
      </p:sp>
      <p:sp>
        <p:nvSpPr>
          <p:cNvPr id="11" name="页脚占位符 10">
            <a:extLst>
              <a:ext uri="{FF2B5EF4-FFF2-40B4-BE49-F238E27FC236}">
                <a16:creationId xmlns:a16="http://schemas.microsoft.com/office/drawing/2014/main" id="{E059F2B0-44F6-4E67-8555-0357A5A5EAC4}"/>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33" name="灯片编号占位符 32">
            <a:extLst>
              <a:ext uri="{FF2B5EF4-FFF2-40B4-BE49-F238E27FC236}">
                <a16:creationId xmlns:a16="http://schemas.microsoft.com/office/drawing/2014/main" id="{661660BC-DAFF-4F92-AA6A-C673490169D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47</a:t>
            </a:fld>
            <a:endParaRPr lang="en-US" dirty="0"/>
          </a:p>
        </p:txBody>
      </p:sp>
    </p:spTree>
    <p:extLst>
      <p:ext uri="{BB962C8B-B14F-4D97-AF65-F5344CB8AC3E}">
        <p14:creationId xmlns:p14="http://schemas.microsoft.com/office/powerpoint/2010/main" val="98874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本章内容</a:t>
            </a:r>
          </a:p>
        </p:txBody>
      </p:sp>
      <p:sp>
        <p:nvSpPr>
          <p:cNvPr id="3" name="内容占位符 2"/>
          <p:cNvSpPr>
            <a:spLocks noGrp="1"/>
          </p:cNvSpPr>
          <p:nvPr>
            <p:ph sz="quarter" idx="1"/>
          </p:nvPr>
        </p:nvSpPr>
        <p:spPr/>
        <p:txBody>
          <a:bodyPr/>
          <a:lstStyle/>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6.1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基本结构与原理</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6.2 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6.4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极弱光信号探测</a:t>
            </a:r>
            <a:endPar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6.5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微波光子探测器</a:t>
            </a: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33DA88F6-EEBA-4B80-98E9-FFCCB74C34D8}"/>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B42F7A7B-ADA1-4723-B260-576DFD195DE2}"/>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p:txBody>
      </p:sp>
      <p:sp>
        <p:nvSpPr>
          <p:cNvPr id="3" name="内容占位符 2"/>
          <p:cNvSpPr>
            <a:spLocks noGrp="1"/>
          </p:cNvSpPr>
          <p:nvPr>
            <p:ph sz="quarter" idx="1"/>
          </p:nvPr>
        </p:nvSpPr>
        <p:spPr/>
        <p:txBody>
          <a:bodyPr>
            <a:normAutofit lnSpcReduction="10000"/>
          </a:bodyPr>
          <a:lstStyle/>
          <a:p>
            <a:pPr>
              <a:lnSpc>
                <a:spcPct val="90000"/>
              </a:lnSpc>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Avalanche Photodiode (APD)</a:t>
            </a:r>
          </a:p>
          <a:p>
            <a:pPr lvl="1">
              <a:lnSpc>
                <a:spcPct val="90000"/>
              </a:lnSpc>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一种利用雪崩效应 （</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Avalanche effect</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），或称作碰撞离化效应</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(Impact Ionization Effect</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）以放大光电流的探测器</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90000"/>
              </a:lnSpc>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工作在极高偏压下，在耗尽区内形成非常强大的电场，使电子在电场加速作用下获得足够高的能量。当电子与原子发生碰撞后，将从电场获得的高能量传递给基态电子、并将处于价带的电子激发至导带，从而增加了一对电子空穴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90000"/>
              </a:lnSpc>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被激发的电子空穴对、以及在碰撞过程中损失能量的电子，在电场的作用下继续加速</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进而触发更多的碰撞并产生更多的导电载流子，最终大幅放大了探测器中的光电流</a:t>
            </a:r>
          </a:p>
        </p:txBody>
      </p:sp>
      <p:sp>
        <p:nvSpPr>
          <p:cNvPr id="10" name="页脚占位符 9">
            <a:extLst>
              <a:ext uri="{FF2B5EF4-FFF2-40B4-BE49-F238E27FC236}">
                <a16:creationId xmlns:a16="http://schemas.microsoft.com/office/drawing/2014/main" id="{ECC9F8B2-A39A-417E-97E8-388BD6331ED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1" name="灯片编号占位符 10">
            <a:extLst>
              <a:ext uri="{FF2B5EF4-FFF2-40B4-BE49-F238E27FC236}">
                <a16:creationId xmlns:a16="http://schemas.microsoft.com/office/drawing/2014/main" id="{2141130D-75D4-4963-BFBC-61C921EDC58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49</a:t>
            </a:fld>
            <a:endParaRPr lang="en-US" dirty="0"/>
          </a:p>
        </p:txBody>
      </p:sp>
    </p:spTree>
    <p:extLst>
      <p:ext uri="{BB962C8B-B14F-4D97-AF65-F5344CB8AC3E}">
        <p14:creationId xmlns:p14="http://schemas.microsoft.com/office/powerpoint/2010/main" val="1525629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直接跃迁和间接跃迁</a:t>
            </a:r>
          </a:p>
        </p:txBody>
      </p:sp>
      <p:sp>
        <p:nvSpPr>
          <p:cNvPr id="3" name="内容占位符 2"/>
          <p:cNvSpPr>
            <a:spLocks noGrp="1"/>
          </p:cNvSpPr>
          <p:nvPr>
            <p:ph sz="quarter" idx="1"/>
          </p:nvPr>
        </p:nvSpPr>
        <p:spPr>
          <a:xfrm>
            <a:off x="838200" y="1386840"/>
            <a:ext cx="7467600" cy="4937760"/>
          </a:xfrm>
        </p:spPr>
        <p:txBody>
          <a:bodyPr>
            <a:normAutofit/>
          </a:bodyPr>
          <a:lstStyle/>
          <a:p>
            <a:pPr algn="just"/>
            <a:r>
              <a:rPr lang="zh-CN" altLang="en-US" sz="2400" dirty="0">
                <a:solidFill>
                  <a:schemeClr val="tx1"/>
                </a:solidFill>
                <a:latin typeface="Times New Roman" panose="02020603050405020304" pitchFamily="18" charset="0"/>
                <a:cs typeface="Times New Roman" panose="02020603050405020304" pitchFamily="18" charset="0"/>
              </a:rPr>
              <a:t>在光跃迁过程中，既要满足能量守恒，也要满足动量守恒</a:t>
            </a:r>
            <a:endParaRPr lang="en-US" altLang="zh-CN" sz="24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altLang="zh-CN" sz="2800" dirty="0">
              <a:solidFill>
                <a:schemeClr val="tx1"/>
              </a:solidFill>
              <a:latin typeface="Times New Roman" panose="02020603050405020304" pitchFamily="18" charset="0"/>
              <a:cs typeface="Times New Roman" panose="02020603050405020304" pitchFamily="18" charset="0"/>
            </a:endParaRPr>
          </a:p>
          <a:p>
            <a:pPr algn="just"/>
            <a:r>
              <a:rPr lang="zh-CN" altLang="en-US" sz="2400" dirty="0">
                <a:solidFill>
                  <a:schemeClr val="tx1"/>
                </a:solidFill>
                <a:latin typeface="Times New Roman" panose="02020603050405020304" pitchFamily="18" charset="0"/>
                <a:cs typeface="Times New Roman" panose="02020603050405020304" pitchFamily="18" charset="0"/>
              </a:rPr>
              <a:t>其中</a:t>
            </a:r>
            <a:r>
              <a:rPr lang="en-US" altLang="zh-CN" sz="2400" i="1" dirty="0" err="1">
                <a:solidFill>
                  <a:schemeClr val="tx1"/>
                </a:solidFill>
                <a:latin typeface="Times New Roman" panose="02020603050405020304" pitchFamily="18" charset="0"/>
                <a:cs typeface="Times New Roman" panose="02020603050405020304" pitchFamily="18" charset="0"/>
              </a:rPr>
              <a:t>k,k</a:t>
            </a:r>
            <a:r>
              <a:rPr lang="en-US" altLang="zh-CN" sz="2400" i="1"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Times New Roman" panose="02020603050405020304" pitchFamily="18" charset="0"/>
                <a:cs typeface="Times New Roman" panose="02020603050405020304" pitchFamily="18" charset="0"/>
              </a:rPr>
              <a:t>分别为电子初态和终态的波矢，</a:t>
            </a:r>
            <a:r>
              <a:rPr lang="en-US" altLang="zh-CN" sz="2400" i="1" dirty="0" err="1">
                <a:solidFill>
                  <a:schemeClr val="tx1"/>
                </a:solidFill>
                <a:latin typeface="Times New Roman" panose="02020603050405020304" pitchFamily="18" charset="0"/>
                <a:cs typeface="Times New Roman" panose="02020603050405020304" pitchFamily="18" charset="0"/>
              </a:rPr>
              <a:t>k</a:t>
            </a:r>
            <a:r>
              <a:rPr lang="en-US" altLang="zh-CN" sz="2400" i="1" baseline="-25000" dirty="0" err="1">
                <a:solidFill>
                  <a:schemeClr val="tx1"/>
                </a:solidFill>
                <a:latin typeface="Times New Roman" panose="02020603050405020304" pitchFamily="18" charset="0"/>
                <a:cs typeface="Times New Roman" panose="02020603050405020304" pitchFamily="18" charset="0"/>
              </a:rPr>
              <a:t>L</a:t>
            </a:r>
            <a:r>
              <a:rPr lang="zh-CN" altLang="en-US" sz="2400" dirty="0">
                <a:solidFill>
                  <a:schemeClr val="tx1"/>
                </a:solidFill>
                <a:latin typeface="Times New Roman" panose="02020603050405020304" pitchFamily="18" charset="0"/>
                <a:cs typeface="Times New Roman" panose="02020603050405020304" pitchFamily="18" charset="0"/>
              </a:rPr>
              <a:t>为光子的波矢</a:t>
            </a:r>
            <a:endParaRPr lang="en-US" altLang="zh-CN" sz="2400" dirty="0">
              <a:solidFill>
                <a:schemeClr val="tx1"/>
              </a:solidFill>
              <a:latin typeface="Times New Roman" panose="02020603050405020304" pitchFamily="18" charset="0"/>
              <a:cs typeface="Times New Roman" panose="02020603050405020304" pitchFamily="18" charset="0"/>
            </a:endParaRPr>
          </a:p>
          <a:p>
            <a:pPr algn="just"/>
            <a:r>
              <a:rPr lang="zh-CN" altLang="en-US" sz="2400" dirty="0">
                <a:solidFill>
                  <a:schemeClr val="tx1"/>
                </a:solidFill>
                <a:latin typeface="Times New Roman" panose="02020603050405020304" pitchFamily="18" charset="0"/>
                <a:cs typeface="Times New Roman" panose="02020603050405020304" pitchFamily="18" charset="0"/>
              </a:rPr>
              <a:t>由于光子的波矢约</a:t>
            </a:r>
            <a:r>
              <a:rPr lang="en-US" altLang="zh-CN" sz="2400" dirty="0">
                <a:solidFill>
                  <a:schemeClr val="tx1"/>
                </a:solidFill>
                <a:latin typeface="Times New Roman" panose="02020603050405020304" pitchFamily="18" charset="0"/>
                <a:cs typeface="Times New Roman" panose="02020603050405020304" pitchFamily="18" charset="0"/>
              </a:rPr>
              <a:t>10</a:t>
            </a:r>
            <a:r>
              <a:rPr lang="en-US" altLang="zh-CN" sz="2400" baseline="30000" dirty="0">
                <a:solidFill>
                  <a:schemeClr val="tx1"/>
                </a:solidFill>
                <a:latin typeface="Times New Roman" panose="02020603050405020304" pitchFamily="18" charset="0"/>
                <a:cs typeface="Times New Roman" panose="02020603050405020304" pitchFamily="18" charset="0"/>
              </a:rPr>
              <a:t>4 </a:t>
            </a:r>
            <a:r>
              <a:rPr lang="en-US" altLang="zh-CN" sz="2400" dirty="0">
                <a:solidFill>
                  <a:schemeClr val="tx1"/>
                </a:solidFill>
                <a:latin typeface="Times New Roman" panose="02020603050405020304" pitchFamily="18" charset="0"/>
                <a:cs typeface="Times New Roman" panose="02020603050405020304" pitchFamily="18" charset="0"/>
              </a:rPr>
              <a:t>cm</a:t>
            </a:r>
            <a:r>
              <a:rPr lang="en-US" altLang="zh-CN" sz="2400" baseline="30000" dirty="0">
                <a:solidFill>
                  <a:schemeClr val="tx1"/>
                </a:solidFill>
                <a:latin typeface="Times New Roman" panose="02020603050405020304" pitchFamily="18" charset="0"/>
                <a:cs typeface="Times New Roman" panose="02020603050405020304" pitchFamily="18" charset="0"/>
              </a:rPr>
              <a:t>-1</a:t>
            </a:r>
            <a:r>
              <a:rPr lang="zh-CN" altLang="en-US" sz="2400" dirty="0">
                <a:solidFill>
                  <a:schemeClr val="tx1"/>
                </a:solidFill>
                <a:latin typeface="Times New Roman" panose="02020603050405020304" pitchFamily="18" charset="0"/>
                <a:cs typeface="Times New Roman" panose="02020603050405020304" pitchFamily="18" charset="0"/>
              </a:rPr>
              <a:t>量级，远小于简约布里渊区所涉及的</a:t>
            </a:r>
            <a:r>
              <a:rPr lang="en-US" altLang="zh-CN" sz="2400" dirty="0">
                <a:solidFill>
                  <a:schemeClr val="tx1"/>
                </a:solidFill>
                <a:latin typeface="Times New Roman" panose="02020603050405020304" pitchFamily="18" charset="0"/>
                <a:cs typeface="Times New Roman" panose="02020603050405020304" pitchFamily="18" charset="0"/>
              </a:rPr>
              <a:t>10</a:t>
            </a:r>
            <a:r>
              <a:rPr lang="en-US" altLang="zh-CN" sz="2400" baseline="30000" dirty="0">
                <a:solidFill>
                  <a:schemeClr val="tx1"/>
                </a:solidFill>
                <a:latin typeface="Times New Roman" panose="02020603050405020304" pitchFamily="18" charset="0"/>
                <a:cs typeface="Times New Roman" panose="02020603050405020304" pitchFamily="18" charset="0"/>
              </a:rPr>
              <a:t>8 </a:t>
            </a:r>
            <a:r>
              <a:rPr lang="en-US" altLang="zh-CN" sz="2400" dirty="0">
                <a:solidFill>
                  <a:schemeClr val="tx1"/>
                </a:solidFill>
                <a:latin typeface="Times New Roman" panose="02020603050405020304" pitchFamily="18" charset="0"/>
                <a:cs typeface="Times New Roman" panose="02020603050405020304" pitchFamily="18" charset="0"/>
              </a:rPr>
              <a:t>cm</a:t>
            </a:r>
            <a:r>
              <a:rPr lang="en-US" altLang="zh-CN" sz="2400" baseline="30000" dirty="0">
                <a:solidFill>
                  <a:schemeClr val="tx1"/>
                </a:solidFill>
                <a:latin typeface="Times New Roman" panose="02020603050405020304" pitchFamily="18" charset="0"/>
                <a:cs typeface="Times New Roman" panose="02020603050405020304" pitchFamily="18" charset="0"/>
              </a:rPr>
              <a:t>-1</a:t>
            </a:r>
            <a:r>
              <a:rPr lang="zh-CN" altLang="en-US" sz="2400" dirty="0">
                <a:solidFill>
                  <a:schemeClr val="tx1"/>
                </a:solidFill>
                <a:latin typeface="Times New Roman" panose="02020603050405020304" pitchFamily="18" charset="0"/>
                <a:cs typeface="Times New Roman" panose="02020603050405020304" pitchFamily="18" charset="0"/>
              </a:rPr>
              <a:t>量级，因此可近似认为</a:t>
            </a:r>
          </a:p>
        </p:txBody>
      </p:sp>
      <p:sp>
        <p:nvSpPr>
          <p:cNvPr id="8" name="页脚占位符 7">
            <a:extLst>
              <a:ext uri="{FF2B5EF4-FFF2-40B4-BE49-F238E27FC236}">
                <a16:creationId xmlns:a16="http://schemas.microsoft.com/office/drawing/2014/main" id="{4D8DF6D3-402C-4000-B106-BDA38F18D6C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E8E06F17-C3C5-4321-B093-881D313CAFA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a:t>
            </a:fld>
            <a:endParaRPr lang="en-US" dirty="0"/>
          </a:p>
        </p:txBody>
      </p:sp>
      <p:graphicFrame>
        <p:nvGraphicFramePr>
          <p:cNvPr id="26628" name="Object 4"/>
          <p:cNvGraphicFramePr>
            <a:graphicFrameLocks noChangeAspect="1"/>
          </p:cNvGraphicFramePr>
          <p:nvPr>
            <p:extLst>
              <p:ext uri="{D42A27DB-BD31-4B8C-83A1-F6EECF244321}">
                <p14:modId xmlns:p14="http://schemas.microsoft.com/office/powerpoint/2010/main" val="2305762538"/>
              </p:ext>
            </p:extLst>
          </p:nvPr>
        </p:nvGraphicFramePr>
        <p:xfrm>
          <a:off x="3581677" y="2032136"/>
          <a:ext cx="2257425" cy="555625"/>
        </p:xfrm>
        <a:graphic>
          <a:graphicData uri="http://schemas.openxmlformats.org/presentationml/2006/ole">
            <mc:AlternateContent xmlns:mc="http://schemas.openxmlformats.org/markup-compatibility/2006">
              <mc:Choice xmlns:v="urn:schemas-microsoft-com:vml" Requires="v">
                <p:oleObj name="公式" r:id="rId2" imgW="875920" imgH="215806" progId="Equation.3">
                  <p:embed/>
                </p:oleObj>
              </mc:Choice>
              <mc:Fallback>
                <p:oleObj name="公式" r:id="rId2" imgW="875920" imgH="215806" progId="Equation.3">
                  <p:embed/>
                  <p:pic>
                    <p:nvPicPr>
                      <p:cNvPr id="0" name="Picture 2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677" y="2032136"/>
                        <a:ext cx="2257425" cy="555625"/>
                      </a:xfrm>
                      <a:prstGeom prst="rect">
                        <a:avLst/>
                      </a:prstGeom>
                      <a:noFill/>
                    </p:spPr>
                  </p:pic>
                </p:oleObj>
              </mc:Fallback>
            </mc:AlternateContent>
          </a:graphicData>
        </a:graphic>
      </p:graphicFrame>
      <p:graphicFrame>
        <p:nvGraphicFramePr>
          <p:cNvPr id="26629" name="Object 5"/>
          <p:cNvGraphicFramePr>
            <a:graphicFrameLocks noChangeAspect="1"/>
          </p:cNvGraphicFramePr>
          <p:nvPr>
            <p:extLst>
              <p:ext uri="{D42A27DB-BD31-4B8C-83A1-F6EECF244321}">
                <p14:modId xmlns:p14="http://schemas.microsoft.com/office/powerpoint/2010/main" val="160280383"/>
              </p:ext>
            </p:extLst>
          </p:nvPr>
        </p:nvGraphicFramePr>
        <p:xfrm>
          <a:off x="4015182" y="4495800"/>
          <a:ext cx="1390413" cy="452047"/>
        </p:xfrm>
        <a:graphic>
          <a:graphicData uri="http://schemas.openxmlformats.org/presentationml/2006/ole">
            <mc:AlternateContent xmlns:mc="http://schemas.openxmlformats.org/markup-compatibility/2006">
              <mc:Choice xmlns:v="urn:schemas-microsoft-com:vml" Requires="v">
                <p:oleObj name="公式" r:id="rId4" imgW="545626" imgH="177646" progId="Equation.3">
                  <p:embed/>
                </p:oleObj>
              </mc:Choice>
              <mc:Fallback>
                <p:oleObj name="公式" r:id="rId4" imgW="545626" imgH="177646" progId="Equation.3">
                  <p:embed/>
                  <p:pic>
                    <p:nvPicPr>
                      <p:cNvPr id="0" name="Picture 2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5182" y="4495800"/>
                        <a:ext cx="1390413" cy="452047"/>
                      </a:xfrm>
                      <a:prstGeom prst="rect">
                        <a:avLst/>
                      </a:prstGeom>
                      <a:noFill/>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4607" y="2057400"/>
            <a:ext cx="551478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p:txBody>
      </p:sp>
      <p:sp>
        <p:nvSpPr>
          <p:cNvPr id="3" name="内容占位符 2"/>
          <p:cNvSpPr>
            <a:spLocks noGrp="1"/>
          </p:cNvSpPr>
          <p:nvPr>
            <p:ph sz="quarter" idx="1"/>
          </p:nvPr>
        </p:nvSpPr>
        <p:spPr>
          <a:xfrm>
            <a:off x="838200" y="1371600"/>
            <a:ext cx="7467600" cy="899160"/>
          </a:xfrm>
        </p:spPr>
        <p:txBody>
          <a:bodyPr>
            <a:normAutofit/>
          </a:bodyPr>
          <a:lstStyle/>
          <a:p>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Avalanche Photodiode (APD)</a:t>
            </a:r>
          </a:p>
        </p:txBody>
      </p:sp>
      <p:sp>
        <p:nvSpPr>
          <p:cNvPr id="10" name="页脚占位符 9">
            <a:extLst>
              <a:ext uri="{FF2B5EF4-FFF2-40B4-BE49-F238E27FC236}">
                <a16:creationId xmlns:a16="http://schemas.microsoft.com/office/drawing/2014/main" id="{ECC9F8B2-A39A-417E-97E8-388BD6331ED1}"/>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11" name="灯片编号占位符 10">
            <a:extLst>
              <a:ext uri="{FF2B5EF4-FFF2-40B4-BE49-F238E27FC236}">
                <a16:creationId xmlns:a16="http://schemas.microsoft.com/office/drawing/2014/main" id="{2141130D-75D4-4963-BFBC-61C921EDC58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50</a:t>
            </a:fld>
            <a:endParaRPr lang="en-US" dirty="0"/>
          </a:p>
        </p:txBody>
      </p:sp>
      <p:sp>
        <p:nvSpPr>
          <p:cNvPr id="7" name="TextBox 6"/>
          <p:cNvSpPr txBox="1"/>
          <p:nvPr/>
        </p:nvSpPr>
        <p:spPr>
          <a:xfrm>
            <a:off x="3559510" y="5812137"/>
            <a:ext cx="212936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Conventional APD</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435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碰撞离化</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阈值能量</a:t>
            </a:r>
          </a:p>
        </p:txBody>
      </p:sp>
      <p:sp>
        <p:nvSpPr>
          <p:cNvPr id="3" name="内容占位符 2"/>
          <p:cNvSpPr>
            <a:spLocks noGrp="1"/>
          </p:cNvSpPr>
          <p:nvPr>
            <p:ph sz="quarter" idx="1"/>
          </p:nvPr>
        </p:nvSpPr>
        <p:spPr/>
        <p:txBody>
          <a:bodyPr/>
          <a:lstStyle/>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碰撞离化过程</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能量、动量守恒</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发生碰撞离化所需的最小能量</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9570" name="Picture 2"/>
          <p:cNvPicPr>
            <a:picLocks noChangeAspect="1" noChangeArrowheads="1"/>
          </p:cNvPicPr>
          <p:nvPr/>
        </p:nvPicPr>
        <p:blipFill>
          <a:blip r:embed="rId2" cstate="print"/>
          <a:srcRect/>
          <a:stretch>
            <a:fillRect/>
          </a:stretch>
        </p:blipFill>
        <p:spPr bwMode="auto">
          <a:xfrm>
            <a:off x="1143000" y="2819400"/>
            <a:ext cx="3486346" cy="3200400"/>
          </a:xfrm>
          <a:prstGeom prst="rect">
            <a:avLst/>
          </a:prstGeom>
          <a:noFill/>
          <a:ln w="9525">
            <a:noFill/>
            <a:miter lim="800000"/>
            <a:headEnd/>
            <a:tailEnd/>
          </a:ln>
        </p:spPr>
      </p:pic>
      <p:sp>
        <p:nvSpPr>
          <p:cNvPr id="7" name="TextBox 6"/>
          <p:cNvSpPr txBox="1"/>
          <p:nvPr/>
        </p:nvSpPr>
        <p:spPr>
          <a:xfrm>
            <a:off x="1985926" y="6116938"/>
            <a:ext cx="1800493" cy="369332"/>
          </a:xfrm>
          <a:prstGeom prst="rect">
            <a:avLst/>
          </a:prstGeom>
          <a:noFill/>
        </p:spPr>
        <p:txBody>
          <a:bodyPr wrap="none" rtlCol="0">
            <a:spAutoFit/>
          </a:bodyPr>
          <a:lstStyle/>
          <a:p>
            <a:r>
              <a:rPr lang="zh-CN" altLang="en-US" dirty="0"/>
              <a:t>碰撞离化示意图</a:t>
            </a:r>
          </a:p>
        </p:txBody>
      </p:sp>
      <p:grpSp>
        <p:nvGrpSpPr>
          <p:cNvPr id="4" name="组合 3">
            <a:extLst>
              <a:ext uri="{FF2B5EF4-FFF2-40B4-BE49-F238E27FC236}">
                <a16:creationId xmlns:a16="http://schemas.microsoft.com/office/drawing/2014/main" id="{98E72A28-6339-4902-A29D-384417261953}"/>
              </a:ext>
            </a:extLst>
          </p:cNvPr>
          <p:cNvGrpSpPr/>
          <p:nvPr/>
        </p:nvGrpSpPr>
        <p:grpSpPr>
          <a:xfrm>
            <a:off x="4771927" y="3423929"/>
            <a:ext cx="3581400" cy="2063395"/>
            <a:chOff x="4829273" y="3025676"/>
            <a:chExt cx="3486346" cy="2063395"/>
          </a:xfrm>
        </p:grpSpPr>
        <p:sp>
          <p:nvSpPr>
            <p:cNvPr id="8" name="TextBox 7"/>
            <p:cNvSpPr txBox="1"/>
            <p:nvPr/>
          </p:nvSpPr>
          <p:spPr>
            <a:xfrm>
              <a:off x="4829273" y="3025676"/>
              <a:ext cx="3486346" cy="1938992"/>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dirty="0" err="1">
                  <a:latin typeface="Times New Roman" panose="02020603050405020304" pitchFamily="18" charset="0"/>
                </a:rPr>
                <a:t>E</a:t>
              </a:r>
              <a:r>
                <a:rPr lang="en-US" altLang="zh-CN" sz="2400" baseline="-25000" dirty="0" err="1">
                  <a:latin typeface="Times New Roman" panose="02020603050405020304" pitchFamily="18" charset="0"/>
                </a:rPr>
                <a:t>g</a:t>
              </a:r>
              <a:r>
                <a:rPr lang="en-US" altLang="zh-CN" sz="2400" dirty="0">
                  <a:latin typeface="Times New Roman" panose="02020603050405020304" pitchFamily="18" charset="0"/>
                </a:rPr>
                <a:t> </a:t>
              </a:r>
              <a:r>
                <a:rPr lang="zh-CN" altLang="en-US" sz="2400" dirty="0">
                  <a:latin typeface="Times New Roman" panose="02020603050405020304" pitchFamily="18" charset="0"/>
                </a:rPr>
                <a:t>为禁带宽度</a:t>
              </a:r>
              <a:endParaRPr lang="en-US" altLang="zh-CN" sz="2400" dirty="0">
                <a:latin typeface="Times New Roman" panose="02020603050405020304" pitchFamily="18" charset="0"/>
              </a:endParaRPr>
            </a:p>
            <a:p>
              <a:pPr marL="342900" indent="-342900" algn="just">
                <a:buFont typeface="Arial" panose="020B0604020202020204" pitchFamily="34" charset="0"/>
                <a:buChar char="•"/>
              </a:pPr>
              <a:r>
                <a:rPr lang="en-US" altLang="zh-CN" sz="2400" dirty="0">
                  <a:latin typeface="Times New Roman" panose="02020603050405020304" pitchFamily="18" charset="0"/>
                </a:rPr>
                <a:t>E</a:t>
              </a:r>
              <a:r>
                <a:rPr lang="en-US" altLang="zh-CN" sz="2400" baseline="-25000" dirty="0">
                  <a:latin typeface="Times New Roman" panose="02020603050405020304" pitchFamily="18" charset="0"/>
                </a:rPr>
                <a:t>th</a:t>
              </a:r>
              <a:r>
                <a:rPr lang="en-US" altLang="zh-CN" sz="2400" dirty="0">
                  <a:latin typeface="Times New Roman" panose="02020603050405020304" pitchFamily="18" charset="0"/>
                </a:rPr>
                <a:t> </a:t>
              </a:r>
              <a:r>
                <a:rPr lang="zh-CN" altLang="en-US" sz="2400" dirty="0">
                  <a:latin typeface="Times New Roman" panose="02020603050405020304" pitchFamily="18" charset="0"/>
                </a:rPr>
                <a:t>为阈值能量，即触发离化所需最小能量</a:t>
              </a:r>
              <a:endParaRPr lang="en-US" altLang="zh-CN" sz="2400" dirty="0">
                <a:latin typeface="Times New Roman" panose="02020603050405020304" pitchFamily="18" charset="0"/>
              </a:endParaRPr>
            </a:p>
            <a:p>
              <a:pPr marL="342900" indent="-342900" algn="just">
                <a:buFont typeface="Arial" panose="020B0604020202020204" pitchFamily="34" charset="0"/>
                <a:buChar char="•"/>
              </a:pPr>
              <a:r>
                <a:rPr lang="zh-CN" altLang="en-US" sz="2400" dirty="0">
                  <a:latin typeface="Times New Roman" panose="02020603050405020304" pitchFamily="18" charset="0"/>
                </a:rPr>
                <a:t>对于抛物线型能带</a:t>
              </a:r>
              <a:endParaRPr lang="en-US" altLang="zh-CN" sz="2400" dirty="0">
                <a:latin typeface="Times New Roman" panose="02020603050405020304" pitchFamily="18" charset="0"/>
              </a:endParaRPr>
            </a:p>
            <a:p>
              <a:pPr algn="just"/>
              <a:r>
                <a:rPr lang="en-US" altLang="zh-CN" sz="2400" dirty="0">
                  <a:latin typeface="Times New Roman" panose="02020603050405020304" pitchFamily="18" charset="0"/>
                </a:rPr>
                <a:t>	</a:t>
              </a:r>
              <a:endParaRPr lang="zh-CN" altLang="en-US" sz="2400" dirty="0">
                <a:latin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022579723"/>
                </p:ext>
              </p:extLst>
            </p:nvPr>
          </p:nvGraphicFramePr>
          <p:xfrm>
            <a:off x="5257800" y="4572000"/>
            <a:ext cx="1524000" cy="517071"/>
          </p:xfrm>
          <a:graphic>
            <a:graphicData uri="http://schemas.openxmlformats.org/presentationml/2006/ole">
              <mc:AlternateContent xmlns:mc="http://schemas.openxmlformats.org/markup-compatibility/2006">
                <mc:Choice xmlns:v="urn:schemas-microsoft-com:vml" Requires="v">
                  <p:oleObj name="公式" r:id="rId3" imgW="711000" imgH="241200" progId="Equation.3">
                    <p:embed/>
                  </p:oleObj>
                </mc:Choice>
                <mc:Fallback>
                  <p:oleObj name="公式" r:id="rId3" imgW="711000" imgH="2412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572000"/>
                          <a:ext cx="1524000" cy="517071"/>
                        </a:xfrm>
                        <a:prstGeom prst="rect">
                          <a:avLst/>
                        </a:prstGeom>
                        <a:noFill/>
                      </p:spPr>
                    </p:pic>
                  </p:oleObj>
                </mc:Fallback>
              </mc:AlternateContent>
            </a:graphicData>
          </a:graphic>
        </p:graphicFrame>
      </p:grpSp>
      <p:sp>
        <p:nvSpPr>
          <p:cNvPr id="11" name="页脚占位符 10">
            <a:extLst>
              <a:ext uri="{FF2B5EF4-FFF2-40B4-BE49-F238E27FC236}">
                <a16:creationId xmlns:a16="http://schemas.microsoft.com/office/drawing/2014/main" id="{8938D02C-76D1-4478-B643-E058833FCE4C}"/>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 name="灯片编号占位符 11">
            <a:extLst>
              <a:ext uri="{FF2B5EF4-FFF2-40B4-BE49-F238E27FC236}">
                <a16:creationId xmlns:a16="http://schemas.microsoft.com/office/drawing/2014/main" id="{2804749D-F288-44D4-AFA2-0A3FB9E8AED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增益理论</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离化系数</a:t>
            </a:r>
          </a:p>
        </p:txBody>
      </p:sp>
      <p:sp>
        <p:nvSpPr>
          <p:cNvPr id="3" name="内容占位符 2"/>
          <p:cNvSpPr>
            <a:spLocks noGrp="1"/>
          </p:cNvSpPr>
          <p:nvPr>
            <p:ph sz="quarter" idx="1"/>
          </p:nvPr>
        </p:nvSpPr>
        <p:spPr/>
        <p:txBody>
          <a:bodyPr/>
          <a:lstStyle/>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半导体中的电子和空穴都能触发碰撞离化，形成雪崩放大效应</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碰撞离化包含电子触发的碰撞离化，和空穴触发的碰撞离化</a:t>
            </a:r>
            <a:endParaRPr lang="en-US" altLang="zh-CN" sz="2000" dirty="0">
              <a:latin typeface="Times New Roman" panose="02020603050405020304" pitchFamily="18" charset="0"/>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实验结果表明，碰撞离化率与载流子的浓度成正比，其系数由材料特性决定</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     和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分别</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为电子和空穴的碰撞离化系数</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Impat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Ionization Rate)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两次碰撞离化之间的</a:t>
            </a:r>
            <a:r>
              <a:rPr lang="zh-CN" altLang="en-US" sz="2000" dirty="0">
                <a:latin typeface="Times New Roman" panose="02020603050405020304" pitchFamily="18" charset="0"/>
                <a:cs typeface="Times New Roman" panose="02020603050405020304" pitchFamily="18" charset="0"/>
              </a:rPr>
              <a:t>平均</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距离的倒数</a:t>
            </a:r>
            <a:r>
              <a:rPr lang="zh-CN" altLang="en-US" sz="2000" dirty="0">
                <a:latin typeface="Times New Roman" panose="02020603050405020304" pitchFamily="18" charset="0"/>
                <a:cs typeface="Times New Roman" panose="02020603050405020304" pitchFamily="18" charset="0"/>
              </a:rPr>
              <a:t>（量纲是</a:t>
            </a:r>
            <a:r>
              <a:rPr lang="en-US" altLang="zh-CN" sz="2000" dirty="0">
                <a:latin typeface="Times New Roman" panose="02020603050405020304" pitchFamily="18" charset="0"/>
                <a:cs typeface="Times New Roman" panose="02020603050405020304" pitchFamily="18" charset="0"/>
              </a:rPr>
              <a:t>cm</a:t>
            </a:r>
            <a:r>
              <a:rPr lang="en-US" altLang="zh-CN" sz="2000" baseline="30000" dirty="0">
                <a:latin typeface="Times New Roman" panose="02020603050405020304" pitchFamily="18" charset="0"/>
                <a:cs typeface="Times New Roman" panose="02020603050405020304" pitchFamily="18" charset="0"/>
              </a:rPr>
              <a:t>-1</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466" name="页脚占位符 62465">
            <a:extLst>
              <a:ext uri="{FF2B5EF4-FFF2-40B4-BE49-F238E27FC236}">
                <a16:creationId xmlns:a16="http://schemas.microsoft.com/office/drawing/2014/main" id="{386B6C84-5719-4593-A9E8-586752EABCF5}"/>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62468" name="灯片编号占位符 62467">
            <a:extLst>
              <a:ext uri="{FF2B5EF4-FFF2-40B4-BE49-F238E27FC236}">
                <a16:creationId xmlns:a16="http://schemas.microsoft.com/office/drawing/2014/main" id="{8D26E102-FD9F-4BDC-BEBA-934E5E37A3D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52</a:t>
            </a:fld>
            <a:endParaRPr lang="en-US" dirty="0"/>
          </a:p>
        </p:txBody>
      </p:sp>
      <p:pic>
        <p:nvPicPr>
          <p:cNvPr id="624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5208" y="2514600"/>
            <a:ext cx="3868346" cy="68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959408" y="4349938"/>
            <a:ext cx="2668587" cy="2146300"/>
            <a:chOff x="5148263" y="2084388"/>
            <a:chExt cx="2668587" cy="2146300"/>
          </a:xfrm>
        </p:grpSpPr>
        <p:sp>
          <p:nvSpPr>
            <p:cNvPr id="9" name="Rectangle 421"/>
            <p:cNvSpPr>
              <a:spLocks noChangeAspect="1" noChangeArrowheads="1"/>
            </p:cNvSpPr>
            <p:nvPr/>
          </p:nvSpPr>
          <p:spPr bwMode="auto">
            <a:xfrm>
              <a:off x="7161213" y="2565400"/>
              <a:ext cx="1063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a:solidFill>
                    <a:srgbClr val="EE0000"/>
                  </a:solidFill>
                  <a:latin typeface="Times" pitchFamily="18" charset="0"/>
                  <a:ea typeface="宋体" pitchFamily="2" charset="-122"/>
                </a:rPr>
                <a:t>h</a:t>
              </a:r>
              <a:endParaRPr lang="en-US" altLang="zh-CN" b="1">
                <a:ea typeface="宋体" pitchFamily="2" charset="-122"/>
              </a:endParaRPr>
            </a:p>
          </p:txBody>
        </p:sp>
        <p:sp>
          <p:nvSpPr>
            <p:cNvPr id="10" name="Rectangle 422"/>
            <p:cNvSpPr>
              <a:spLocks noChangeAspect="1" noChangeArrowheads="1"/>
            </p:cNvSpPr>
            <p:nvPr/>
          </p:nvSpPr>
          <p:spPr bwMode="auto">
            <a:xfrm>
              <a:off x="7242175" y="2536825"/>
              <a:ext cx="936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EE0000"/>
                  </a:solidFill>
                  <a:latin typeface="Times" pitchFamily="18" charset="0"/>
                  <a:ea typeface="宋体" pitchFamily="2" charset="-122"/>
                </a:rPr>
                <a:t>+</a:t>
              </a:r>
              <a:endParaRPr lang="en-US" altLang="zh-CN" b="1">
                <a:ea typeface="宋体" pitchFamily="2" charset="-122"/>
              </a:endParaRPr>
            </a:p>
          </p:txBody>
        </p:sp>
        <p:sp>
          <p:nvSpPr>
            <p:cNvPr id="11" name="Line 423"/>
            <p:cNvSpPr>
              <a:spLocks noChangeAspect="1" noChangeShapeType="1"/>
            </p:cNvSpPr>
            <p:nvPr/>
          </p:nvSpPr>
          <p:spPr bwMode="auto">
            <a:xfrm>
              <a:off x="7378700" y="2525713"/>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424"/>
            <p:cNvSpPr>
              <a:spLocks noChangeAspect="1" noChangeShapeType="1"/>
            </p:cNvSpPr>
            <p:nvPr/>
          </p:nvSpPr>
          <p:spPr bwMode="auto">
            <a:xfrm>
              <a:off x="7378700" y="2579688"/>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25"/>
            <p:cNvSpPr>
              <a:spLocks noChangeAspect="1" noChangeShapeType="1"/>
            </p:cNvSpPr>
            <p:nvPr/>
          </p:nvSpPr>
          <p:spPr bwMode="auto">
            <a:xfrm>
              <a:off x="7378700" y="2620963"/>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426"/>
            <p:cNvSpPr>
              <a:spLocks noChangeAspect="1" noChangeShapeType="1"/>
            </p:cNvSpPr>
            <p:nvPr/>
          </p:nvSpPr>
          <p:spPr bwMode="auto">
            <a:xfrm>
              <a:off x="7378700" y="2674938"/>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427"/>
            <p:cNvSpPr>
              <a:spLocks noChangeAspect="1" noChangeShapeType="1"/>
            </p:cNvSpPr>
            <p:nvPr/>
          </p:nvSpPr>
          <p:spPr bwMode="auto">
            <a:xfrm>
              <a:off x="7378700" y="2730500"/>
              <a:ext cx="1588" cy="1270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428"/>
            <p:cNvSpPr>
              <a:spLocks noChangeAspect="1" noChangeShapeType="1"/>
            </p:cNvSpPr>
            <p:nvPr/>
          </p:nvSpPr>
          <p:spPr bwMode="auto">
            <a:xfrm>
              <a:off x="7378700" y="2770188"/>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429"/>
            <p:cNvSpPr>
              <a:spLocks noChangeAspect="1" noChangeShapeType="1"/>
            </p:cNvSpPr>
            <p:nvPr/>
          </p:nvSpPr>
          <p:spPr bwMode="auto">
            <a:xfrm>
              <a:off x="7378700" y="2825750"/>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30"/>
            <p:cNvSpPr>
              <a:spLocks noChangeAspect="1" noChangeShapeType="1"/>
            </p:cNvSpPr>
            <p:nvPr/>
          </p:nvSpPr>
          <p:spPr bwMode="auto">
            <a:xfrm>
              <a:off x="7378700" y="2865438"/>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31"/>
            <p:cNvSpPr>
              <a:spLocks noChangeAspect="1" noChangeShapeType="1"/>
            </p:cNvSpPr>
            <p:nvPr/>
          </p:nvSpPr>
          <p:spPr bwMode="auto">
            <a:xfrm>
              <a:off x="7378700" y="2921000"/>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32"/>
            <p:cNvSpPr>
              <a:spLocks noChangeAspect="1" noChangeShapeType="1"/>
            </p:cNvSpPr>
            <p:nvPr/>
          </p:nvSpPr>
          <p:spPr bwMode="auto">
            <a:xfrm>
              <a:off x="7378700" y="2976563"/>
              <a:ext cx="1588" cy="142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33"/>
            <p:cNvSpPr>
              <a:spLocks noChangeAspect="1" noChangeShapeType="1"/>
            </p:cNvSpPr>
            <p:nvPr/>
          </p:nvSpPr>
          <p:spPr bwMode="auto">
            <a:xfrm>
              <a:off x="7378700" y="3017838"/>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34"/>
            <p:cNvSpPr>
              <a:spLocks noChangeAspect="1" noChangeShapeType="1"/>
            </p:cNvSpPr>
            <p:nvPr/>
          </p:nvSpPr>
          <p:spPr bwMode="auto">
            <a:xfrm>
              <a:off x="7378700" y="3071813"/>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435"/>
            <p:cNvSpPr>
              <a:spLocks noChangeAspect="1" noChangeShapeType="1"/>
            </p:cNvSpPr>
            <p:nvPr/>
          </p:nvSpPr>
          <p:spPr bwMode="auto">
            <a:xfrm>
              <a:off x="7378700" y="3113088"/>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436"/>
            <p:cNvSpPr>
              <a:spLocks noChangeAspect="1" noChangeShapeType="1"/>
            </p:cNvSpPr>
            <p:nvPr/>
          </p:nvSpPr>
          <p:spPr bwMode="auto">
            <a:xfrm>
              <a:off x="7378700" y="3168650"/>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437"/>
            <p:cNvSpPr>
              <a:spLocks noChangeAspect="1" noChangeShapeType="1"/>
            </p:cNvSpPr>
            <p:nvPr/>
          </p:nvSpPr>
          <p:spPr bwMode="auto">
            <a:xfrm>
              <a:off x="7378700" y="3222625"/>
              <a:ext cx="1588" cy="1270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38"/>
            <p:cNvSpPr>
              <a:spLocks noChangeAspect="1" noChangeShapeType="1"/>
            </p:cNvSpPr>
            <p:nvPr/>
          </p:nvSpPr>
          <p:spPr bwMode="auto">
            <a:xfrm>
              <a:off x="7378700" y="3263900"/>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439"/>
            <p:cNvSpPr>
              <a:spLocks noChangeAspect="1" noChangeShapeType="1"/>
            </p:cNvSpPr>
            <p:nvPr/>
          </p:nvSpPr>
          <p:spPr bwMode="auto">
            <a:xfrm>
              <a:off x="7378700" y="3317875"/>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440"/>
            <p:cNvSpPr>
              <a:spLocks noChangeAspect="1" noChangeShapeType="1"/>
            </p:cNvSpPr>
            <p:nvPr/>
          </p:nvSpPr>
          <p:spPr bwMode="auto">
            <a:xfrm>
              <a:off x="7378700" y="3359150"/>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441"/>
            <p:cNvSpPr>
              <a:spLocks noChangeAspect="1" noChangeShapeType="1"/>
            </p:cNvSpPr>
            <p:nvPr/>
          </p:nvSpPr>
          <p:spPr bwMode="auto">
            <a:xfrm>
              <a:off x="7378700" y="3413125"/>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442"/>
            <p:cNvSpPr>
              <a:spLocks noChangeAspect="1" noChangeShapeType="1"/>
            </p:cNvSpPr>
            <p:nvPr/>
          </p:nvSpPr>
          <p:spPr bwMode="auto">
            <a:xfrm>
              <a:off x="7378700" y="3468688"/>
              <a:ext cx="1588" cy="1270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443"/>
            <p:cNvSpPr>
              <a:spLocks noChangeAspect="1" noChangeShapeType="1"/>
            </p:cNvSpPr>
            <p:nvPr/>
          </p:nvSpPr>
          <p:spPr bwMode="auto">
            <a:xfrm>
              <a:off x="7378700" y="3509963"/>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44"/>
            <p:cNvSpPr>
              <a:spLocks noChangeAspect="1" noChangeShapeType="1"/>
            </p:cNvSpPr>
            <p:nvPr/>
          </p:nvSpPr>
          <p:spPr bwMode="auto">
            <a:xfrm>
              <a:off x="7378700" y="3563938"/>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45"/>
            <p:cNvSpPr>
              <a:spLocks noChangeAspect="1" noChangeShapeType="1"/>
            </p:cNvSpPr>
            <p:nvPr/>
          </p:nvSpPr>
          <p:spPr bwMode="auto">
            <a:xfrm>
              <a:off x="7378700" y="3606800"/>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46"/>
            <p:cNvSpPr>
              <a:spLocks noChangeAspect="1" noChangeShapeType="1"/>
            </p:cNvSpPr>
            <p:nvPr/>
          </p:nvSpPr>
          <p:spPr bwMode="auto">
            <a:xfrm>
              <a:off x="7378700" y="3660775"/>
              <a:ext cx="1588"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447"/>
            <p:cNvSpPr>
              <a:spLocks noChangeAspect="1" noChangeShapeType="1"/>
            </p:cNvSpPr>
            <p:nvPr/>
          </p:nvSpPr>
          <p:spPr bwMode="auto">
            <a:xfrm>
              <a:off x="7378700" y="3714750"/>
              <a:ext cx="1588" cy="142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48"/>
            <p:cNvSpPr>
              <a:spLocks noChangeAspect="1" noChangeShapeType="1"/>
            </p:cNvSpPr>
            <p:nvPr/>
          </p:nvSpPr>
          <p:spPr bwMode="auto">
            <a:xfrm>
              <a:off x="7378700" y="3756025"/>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49"/>
            <p:cNvSpPr>
              <a:spLocks noChangeAspect="1" noChangeShapeType="1"/>
            </p:cNvSpPr>
            <p:nvPr/>
          </p:nvSpPr>
          <p:spPr bwMode="auto">
            <a:xfrm>
              <a:off x="7378700" y="3811588"/>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50"/>
            <p:cNvSpPr>
              <a:spLocks noChangeAspect="1" noChangeShapeType="1"/>
            </p:cNvSpPr>
            <p:nvPr/>
          </p:nvSpPr>
          <p:spPr bwMode="auto">
            <a:xfrm>
              <a:off x="7378700" y="3851275"/>
              <a:ext cx="1588"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51"/>
            <p:cNvSpPr>
              <a:spLocks noChangeAspect="1" noChangeShapeType="1"/>
            </p:cNvSpPr>
            <p:nvPr/>
          </p:nvSpPr>
          <p:spPr bwMode="auto">
            <a:xfrm>
              <a:off x="7378700" y="3906838"/>
              <a:ext cx="1588"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52"/>
            <p:cNvSpPr>
              <a:spLocks noChangeAspect="1" noChangeShapeType="1"/>
            </p:cNvSpPr>
            <p:nvPr/>
          </p:nvSpPr>
          <p:spPr bwMode="auto">
            <a:xfrm>
              <a:off x="7378700" y="3962400"/>
              <a:ext cx="1588" cy="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 name="Group 704"/>
            <p:cNvGrpSpPr>
              <a:grpSpLocks/>
            </p:cNvGrpSpPr>
            <p:nvPr/>
          </p:nvGrpSpPr>
          <p:grpSpPr bwMode="auto">
            <a:xfrm>
              <a:off x="6667500" y="2879725"/>
              <a:ext cx="341313" cy="260350"/>
              <a:chOff x="4200" y="1814"/>
              <a:chExt cx="215" cy="164"/>
            </a:xfrm>
          </p:grpSpPr>
          <p:sp>
            <p:nvSpPr>
              <p:cNvPr id="205" name="Freeform 406"/>
              <p:cNvSpPr>
                <a:spLocks noChangeAspect="1"/>
              </p:cNvSpPr>
              <p:nvPr/>
            </p:nvSpPr>
            <p:spPr bwMode="auto">
              <a:xfrm>
                <a:off x="4200" y="1814"/>
                <a:ext cx="215" cy="164"/>
              </a:xfrm>
              <a:custGeom>
                <a:avLst/>
                <a:gdLst>
                  <a:gd name="T0" fmla="*/ 180 w 279"/>
                  <a:gd name="T1" fmla="*/ 61 h 212"/>
                  <a:gd name="T2" fmla="*/ 189 w 279"/>
                  <a:gd name="T3" fmla="*/ 18 h 212"/>
                  <a:gd name="T4" fmla="*/ 146 w 279"/>
                  <a:gd name="T5" fmla="*/ 26 h 212"/>
                  <a:gd name="T6" fmla="*/ 103 w 279"/>
                  <a:gd name="T7" fmla="*/ 0 h 212"/>
                  <a:gd name="T8" fmla="*/ 77 w 279"/>
                  <a:gd name="T9" fmla="*/ 35 h 212"/>
                  <a:gd name="T10" fmla="*/ 17 w 279"/>
                  <a:gd name="T11" fmla="*/ 18 h 212"/>
                  <a:gd name="T12" fmla="*/ 43 w 279"/>
                  <a:gd name="T13" fmla="*/ 70 h 212"/>
                  <a:gd name="T14" fmla="*/ 0 w 279"/>
                  <a:gd name="T15" fmla="*/ 104 h 212"/>
                  <a:gd name="T16" fmla="*/ 52 w 279"/>
                  <a:gd name="T17" fmla="*/ 112 h 212"/>
                  <a:gd name="T18" fmla="*/ 43 w 279"/>
                  <a:gd name="T19" fmla="*/ 164 h 212"/>
                  <a:gd name="T20" fmla="*/ 103 w 279"/>
                  <a:gd name="T21" fmla="*/ 130 h 212"/>
                  <a:gd name="T22" fmla="*/ 180 w 279"/>
                  <a:gd name="T23" fmla="*/ 164 h 212"/>
                  <a:gd name="T24" fmla="*/ 163 w 279"/>
                  <a:gd name="T25" fmla="*/ 104 h 212"/>
                  <a:gd name="T26" fmla="*/ 215 w 279"/>
                  <a:gd name="T27" fmla="*/ 78 h 212"/>
                  <a:gd name="T28" fmla="*/ 180 w 279"/>
                  <a:gd name="T29" fmla="*/ 61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9"/>
                  <a:gd name="T46" fmla="*/ 0 h 212"/>
                  <a:gd name="T47" fmla="*/ 279 w 279"/>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9" h="212">
                    <a:moveTo>
                      <a:pt x="234" y="79"/>
                    </a:moveTo>
                    <a:lnTo>
                      <a:pt x="245" y="23"/>
                    </a:lnTo>
                    <a:lnTo>
                      <a:pt x="190" y="34"/>
                    </a:lnTo>
                    <a:lnTo>
                      <a:pt x="134" y="0"/>
                    </a:lnTo>
                    <a:lnTo>
                      <a:pt x="100" y="45"/>
                    </a:lnTo>
                    <a:lnTo>
                      <a:pt x="22" y="23"/>
                    </a:lnTo>
                    <a:lnTo>
                      <a:pt x="56" y="90"/>
                    </a:lnTo>
                    <a:lnTo>
                      <a:pt x="0" y="134"/>
                    </a:lnTo>
                    <a:lnTo>
                      <a:pt x="67" y="145"/>
                    </a:lnTo>
                    <a:lnTo>
                      <a:pt x="56" y="212"/>
                    </a:lnTo>
                    <a:lnTo>
                      <a:pt x="134" y="168"/>
                    </a:lnTo>
                    <a:lnTo>
                      <a:pt x="234" y="212"/>
                    </a:lnTo>
                    <a:lnTo>
                      <a:pt x="212" y="134"/>
                    </a:lnTo>
                    <a:lnTo>
                      <a:pt x="279" y="101"/>
                    </a:lnTo>
                    <a:lnTo>
                      <a:pt x="234" y="7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06" name="Line 407"/>
              <p:cNvSpPr>
                <a:spLocks noChangeAspect="1" noChangeShapeType="1"/>
              </p:cNvSpPr>
              <p:nvPr/>
            </p:nvSpPr>
            <p:spPr bwMode="auto">
              <a:xfrm flipV="1">
                <a:off x="4381" y="1832"/>
                <a:ext cx="8"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408"/>
              <p:cNvSpPr>
                <a:spLocks noChangeAspect="1" noChangeShapeType="1"/>
              </p:cNvSpPr>
              <p:nvPr/>
            </p:nvSpPr>
            <p:spPr bwMode="auto">
              <a:xfrm flipH="1">
                <a:off x="4347" y="1832"/>
                <a:ext cx="42"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409"/>
              <p:cNvSpPr>
                <a:spLocks noChangeAspect="1" noChangeShapeType="1"/>
              </p:cNvSpPr>
              <p:nvPr/>
            </p:nvSpPr>
            <p:spPr bwMode="auto">
              <a:xfrm flipH="1" flipV="1">
                <a:off x="4303" y="1814"/>
                <a:ext cx="44"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410"/>
              <p:cNvSpPr>
                <a:spLocks noChangeAspect="1" noChangeShapeType="1"/>
              </p:cNvSpPr>
              <p:nvPr/>
            </p:nvSpPr>
            <p:spPr bwMode="auto">
              <a:xfrm flipH="1">
                <a:off x="4277" y="1814"/>
                <a:ext cx="26" cy="3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411"/>
              <p:cNvSpPr>
                <a:spLocks noChangeAspect="1" noChangeShapeType="1"/>
              </p:cNvSpPr>
              <p:nvPr/>
            </p:nvSpPr>
            <p:spPr bwMode="auto">
              <a:xfrm flipH="1" flipV="1">
                <a:off x="4217" y="1832"/>
                <a:ext cx="60"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412"/>
              <p:cNvSpPr>
                <a:spLocks noChangeAspect="1" noChangeShapeType="1"/>
              </p:cNvSpPr>
              <p:nvPr/>
            </p:nvSpPr>
            <p:spPr bwMode="auto">
              <a:xfrm>
                <a:off x="4217" y="1832"/>
                <a:ext cx="26"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413"/>
              <p:cNvSpPr>
                <a:spLocks noChangeAspect="1" noChangeShapeType="1"/>
              </p:cNvSpPr>
              <p:nvPr/>
            </p:nvSpPr>
            <p:spPr bwMode="auto">
              <a:xfrm flipH="1">
                <a:off x="4200" y="1884"/>
                <a:ext cx="43"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414"/>
              <p:cNvSpPr>
                <a:spLocks noChangeAspect="1" noChangeShapeType="1"/>
              </p:cNvSpPr>
              <p:nvPr/>
            </p:nvSpPr>
            <p:spPr bwMode="auto">
              <a:xfrm>
                <a:off x="4200" y="1918"/>
                <a:ext cx="52"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415"/>
              <p:cNvSpPr>
                <a:spLocks noChangeAspect="1" noChangeShapeType="1"/>
              </p:cNvSpPr>
              <p:nvPr/>
            </p:nvSpPr>
            <p:spPr bwMode="auto">
              <a:xfrm flipH="1">
                <a:off x="4243" y="1926"/>
                <a:ext cx="9"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416"/>
              <p:cNvSpPr>
                <a:spLocks noChangeAspect="1" noChangeShapeType="1"/>
              </p:cNvSpPr>
              <p:nvPr/>
            </p:nvSpPr>
            <p:spPr bwMode="auto">
              <a:xfrm flipV="1">
                <a:off x="4243" y="1944"/>
                <a:ext cx="60"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417"/>
              <p:cNvSpPr>
                <a:spLocks noChangeAspect="1" noChangeShapeType="1"/>
              </p:cNvSpPr>
              <p:nvPr/>
            </p:nvSpPr>
            <p:spPr bwMode="auto">
              <a:xfrm>
                <a:off x="4303" y="1944"/>
                <a:ext cx="78"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418"/>
              <p:cNvSpPr>
                <a:spLocks noChangeAspect="1" noChangeShapeType="1"/>
              </p:cNvSpPr>
              <p:nvPr/>
            </p:nvSpPr>
            <p:spPr bwMode="auto">
              <a:xfrm flipH="1" flipV="1">
                <a:off x="4364" y="1918"/>
                <a:ext cx="17" cy="6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419"/>
              <p:cNvSpPr>
                <a:spLocks noChangeAspect="1" noChangeShapeType="1"/>
              </p:cNvSpPr>
              <p:nvPr/>
            </p:nvSpPr>
            <p:spPr bwMode="auto">
              <a:xfrm flipV="1">
                <a:off x="4364" y="1892"/>
                <a:ext cx="51"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420"/>
              <p:cNvSpPr>
                <a:spLocks noChangeAspect="1" noChangeShapeType="1"/>
              </p:cNvSpPr>
              <p:nvPr/>
            </p:nvSpPr>
            <p:spPr bwMode="auto">
              <a:xfrm flipH="1" flipV="1">
                <a:off x="4381" y="1875"/>
                <a:ext cx="34"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Freeform 453"/>
              <p:cNvSpPr>
                <a:spLocks noChangeAspect="1"/>
              </p:cNvSpPr>
              <p:nvPr/>
            </p:nvSpPr>
            <p:spPr bwMode="auto">
              <a:xfrm>
                <a:off x="4295" y="1866"/>
                <a:ext cx="69" cy="52"/>
              </a:xfrm>
              <a:custGeom>
                <a:avLst/>
                <a:gdLst>
                  <a:gd name="T0" fmla="*/ 0 w 89"/>
                  <a:gd name="T1" fmla="*/ 26 h 67"/>
                  <a:gd name="T2" fmla="*/ 69 w 89"/>
                  <a:gd name="T3" fmla="*/ 0 h 67"/>
                  <a:gd name="T4" fmla="*/ 34 w 89"/>
                  <a:gd name="T5" fmla="*/ 26 h 67"/>
                  <a:gd name="T6" fmla="*/ 69 w 89"/>
                  <a:gd name="T7" fmla="*/ 52 h 67"/>
                  <a:gd name="T8" fmla="*/ 0 w 89"/>
                  <a:gd name="T9" fmla="*/ 26 h 67"/>
                  <a:gd name="T10" fmla="*/ 0 60000 65536"/>
                  <a:gd name="T11" fmla="*/ 0 60000 65536"/>
                  <a:gd name="T12" fmla="*/ 0 60000 65536"/>
                  <a:gd name="T13" fmla="*/ 0 60000 65536"/>
                  <a:gd name="T14" fmla="*/ 0 60000 65536"/>
                  <a:gd name="T15" fmla="*/ 0 w 89"/>
                  <a:gd name="T16" fmla="*/ 0 h 67"/>
                  <a:gd name="T17" fmla="*/ 89 w 89"/>
                  <a:gd name="T18" fmla="*/ 67 h 67"/>
                </a:gdLst>
                <a:ahLst/>
                <a:cxnLst>
                  <a:cxn ang="T10">
                    <a:pos x="T0" y="T1"/>
                  </a:cxn>
                  <a:cxn ang="T11">
                    <a:pos x="T2" y="T3"/>
                  </a:cxn>
                  <a:cxn ang="T12">
                    <a:pos x="T4" y="T5"/>
                  </a:cxn>
                  <a:cxn ang="T13">
                    <a:pos x="T6" y="T7"/>
                  </a:cxn>
                  <a:cxn ang="T14">
                    <a:pos x="T8" y="T9"/>
                  </a:cxn>
                </a:cxnLst>
                <a:rect l="T15" t="T16" r="T17" b="T18"/>
                <a:pathLst>
                  <a:path w="89" h="67">
                    <a:moveTo>
                      <a:pt x="0" y="34"/>
                    </a:moveTo>
                    <a:lnTo>
                      <a:pt x="89" y="0"/>
                    </a:lnTo>
                    <a:lnTo>
                      <a:pt x="44" y="34"/>
                    </a:lnTo>
                    <a:lnTo>
                      <a:pt x="89" y="67"/>
                    </a:lnTo>
                    <a:lnTo>
                      <a:pt x="0" y="34"/>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grpSp>
        <p:sp>
          <p:nvSpPr>
            <p:cNvPr id="42" name="Line 454"/>
            <p:cNvSpPr>
              <a:spLocks noChangeAspect="1" noChangeShapeType="1"/>
            </p:cNvSpPr>
            <p:nvPr/>
          </p:nvSpPr>
          <p:spPr bwMode="auto">
            <a:xfrm>
              <a:off x="6872288" y="3003550"/>
              <a:ext cx="601662" cy="1588"/>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55"/>
            <p:cNvSpPr>
              <a:spLocks noChangeAspect="1" noChangeShapeType="1"/>
            </p:cNvSpPr>
            <p:nvPr/>
          </p:nvSpPr>
          <p:spPr bwMode="auto">
            <a:xfrm>
              <a:off x="5503863" y="2525713"/>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56"/>
            <p:cNvSpPr>
              <a:spLocks noChangeAspect="1" noChangeShapeType="1"/>
            </p:cNvSpPr>
            <p:nvPr/>
          </p:nvSpPr>
          <p:spPr bwMode="auto">
            <a:xfrm>
              <a:off x="5503863" y="2579688"/>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57"/>
            <p:cNvSpPr>
              <a:spLocks noChangeAspect="1" noChangeShapeType="1"/>
            </p:cNvSpPr>
            <p:nvPr/>
          </p:nvSpPr>
          <p:spPr bwMode="auto">
            <a:xfrm>
              <a:off x="5503863" y="2633663"/>
              <a:ext cx="1587" cy="142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58"/>
            <p:cNvSpPr>
              <a:spLocks noChangeAspect="1" noChangeShapeType="1"/>
            </p:cNvSpPr>
            <p:nvPr/>
          </p:nvSpPr>
          <p:spPr bwMode="auto">
            <a:xfrm>
              <a:off x="5503863" y="2674938"/>
              <a:ext cx="1587"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59"/>
            <p:cNvSpPr>
              <a:spLocks noChangeAspect="1" noChangeShapeType="1"/>
            </p:cNvSpPr>
            <p:nvPr/>
          </p:nvSpPr>
          <p:spPr bwMode="auto">
            <a:xfrm>
              <a:off x="5503863" y="2730500"/>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60"/>
            <p:cNvSpPr>
              <a:spLocks noChangeAspect="1" noChangeShapeType="1"/>
            </p:cNvSpPr>
            <p:nvPr/>
          </p:nvSpPr>
          <p:spPr bwMode="auto">
            <a:xfrm>
              <a:off x="5503863" y="2770188"/>
              <a:ext cx="1587"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61"/>
            <p:cNvSpPr>
              <a:spLocks noChangeAspect="1" noChangeShapeType="1"/>
            </p:cNvSpPr>
            <p:nvPr/>
          </p:nvSpPr>
          <p:spPr bwMode="auto">
            <a:xfrm>
              <a:off x="5503863" y="2825750"/>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62"/>
            <p:cNvSpPr>
              <a:spLocks noChangeAspect="1" noChangeShapeType="1"/>
            </p:cNvSpPr>
            <p:nvPr/>
          </p:nvSpPr>
          <p:spPr bwMode="auto">
            <a:xfrm>
              <a:off x="5503863" y="2879725"/>
              <a:ext cx="1587" cy="142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63"/>
            <p:cNvSpPr>
              <a:spLocks noChangeAspect="1" noChangeShapeType="1"/>
            </p:cNvSpPr>
            <p:nvPr/>
          </p:nvSpPr>
          <p:spPr bwMode="auto">
            <a:xfrm>
              <a:off x="5503863" y="2921000"/>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464"/>
            <p:cNvSpPr>
              <a:spLocks noChangeAspect="1" noChangeShapeType="1"/>
            </p:cNvSpPr>
            <p:nvPr/>
          </p:nvSpPr>
          <p:spPr bwMode="auto">
            <a:xfrm>
              <a:off x="5503863" y="2976563"/>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465"/>
            <p:cNvSpPr>
              <a:spLocks noChangeAspect="1" noChangeShapeType="1"/>
            </p:cNvSpPr>
            <p:nvPr/>
          </p:nvSpPr>
          <p:spPr bwMode="auto">
            <a:xfrm>
              <a:off x="5503863" y="3017838"/>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66"/>
            <p:cNvSpPr>
              <a:spLocks noChangeAspect="1" noChangeShapeType="1"/>
            </p:cNvSpPr>
            <p:nvPr/>
          </p:nvSpPr>
          <p:spPr bwMode="auto">
            <a:xfrm>
              <a:off x="5503863" y="3071813"/>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467"/>
            <p:cNvSpPr>
              <a:spLocks noChangeAspect="1" noChangeShapeType="1"/>
            </p:cNvSpPr>
            <p:nvPr/>
          </p:nvSpPr>
          <p:spPr bwMode="auto">
            <a:xfrm>
              <a:off x="5503863" y="3125788"/>
              <a:ext cx="1587" cy="142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68"/>
            <p:cNvSpPr>
              <a:spLocks noChangeAspect="1" noChangeShapeType="1"/>
            </p:cNvSpPr>
            <p:nvPr/>
          </p:nvSpPr>
          <p:spPr bwMode="auto">
            <a:xfrm>
              <a:off x="5503863" y="3168650"/>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69"/>
            <p:cNvSpPr>
              <a:spLocks noChangeAspect="1" noChangeShapeType="1"/>
            </p:cNvSpPr>
            <p:nvPr/>
          </p:nvSpPr>
          <p:spPr bwMode="auto">
            <a:xfrm>
              <a:off x="5503863" y="3222625"/>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470"/>
            <p:cNvSpPr>
              <a:spLocks noChangeAspect="1" noChangeShapeType="1"/>
            </p:cNvSpPr>
            <p:nvPr/>
          </p:nvSpPr>
          <p:spPr bwMode="auto">
            <a:xfrm>
              <a:off x="5503863" y="3263900"/>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71"/>
            <p:cNvSpPr>
              <a:spLocks noChangeAspect="1" noChangeShapeType="1"/>
            </p:cNvSpPr>
            <p:nvPr/>
          </p:nvSpPr>
          <p:spPr bwMode="auto">
            <a:xfrm>
              <a:off x="5503863" y="3317875"/>
              <a:ext cx="1587"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472"/>
            <p:cNvSpPr>
              <a:spLocks noChangeAspect="1" noChangeShapeType="1"/>
            </p:cNvSpPr>
            <p:nvPr/>
          </p:nvSpPr>
          <p:spPr bwMode="auto">
            <a:xfrm>
              <a:off x="5503863" y="3373438"/>
              <a:ext cx="1587" cy="1270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73"/>
            <p:cNvSpPr>
              <a:spLocks noChangeAspect="1" noChangeShapeType="1"/>
            </p:cNvSpPr>
            <p:nvPr/>
          </p:nvSpPr>
          <p:spPr bwMode="auto">
            <a:xfrm>
              <a:off x="5503863" y="3413125"/>
              <a:ext cx="1587"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74"/>
            <p:cNvSpPr>
              <a:spLocks noChangeAspect="1" noChangeShapeType="1"/>
            </p:cNvSpPr>
            <p:nvPr/>
          </p:nvSpPr>
          <p:spPr bwMode="auto">
            <a:xfrm>
              <a:off x="5503863" y="3468688"/>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475"/>
            <p:cNvSpPr>
              <a:spLocks noChangeAspect="1" noChangeShapeType="1"/>
            </p:cNvSpPr>
            <p:nvPr/>
          </p:nvSpPr>
          <p:spPr bwMode="auto">
            <a:xfrm>
              <a:off x="5503863" y="3509963"/>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476"/>
            <p:cNvSpPr>
              <a:spLocks noChangeAspect="1" noChangeShapeType="1"/>
            </p:cNvSpPr>
            <p:nvPr/>
          </p:nvSpPr>
          <p:spPr bwMode="auto">
            <a:xfrm>
              <a:off x="5503863" y="3563938"/>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477"/>
            <p:cNvSpPr>
              <a:spLocks noChangeAspect="1" noChangeShapeType="1"/>
            </p:cNvSpPr>
            <p:nvPr/>
          </p:nvSpPr>
          <p:spPr bwMode="auto">
            <a:xfrm>
              <a:off x="5503863" y="3619500"/>
              <a:ext cx="1587" cy="142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478"/>
            <p:cNvSpPr>
              <a:spLocks noChangeAspect="1" noChangeShapeType="1"/>
            </p:cNvSpPr>
            <p:nvPr/>
          </p:nvSpPr>
          <p:spPr bwMode="auto">
            <a:xfrm>
              <a:off x="5503863" y="3660775"/>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479"/>
            <p:cNvSpPr>
              <a:spLocks noChangeAspect="1" noChangeShapeType="1"/>
            </p:cNvSpPr>
            <p:nvPr/>
          </p:nvSpPr>
          <p:spPr bwMode="auto">
            <a:xfrm>
              <a:off x="5503863" y="3714750"/>
              <a:ext cx="1587" cy="269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480"/>
            <p:cNvSpPr>
              <a:spLocks noChangeAspect="1" noChangeShapeType="1"/>
            </p:cNvSpPr>
            <p:nvPr/>
          </p:nvSpPr>
          <p:spPr bwMode="auto">
            <a:xfrm>
              <a:off x="5503863" y="3756025"/>
              <a:ext cx="1587" cy="28575"/>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481"/>
            <p:cNvSpPr>
              <a:spLocks noChangeAspect="1" noChangeShapeType="1"/>
            </p:cNvSpPr>
            <p:nvPr/>
          </p:nvSpPr>
          <p:spPr bwMode="auto">
            <a:xfrm>
              <a:off x="5503863" y="3811588"/>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482"/>
            <p:cNvSpPr>
              <a:spLocks noChangeAspect="1" noChangeShapeType="1"/>
            </p:cNvSpPr>
            <p:nvPr/>
          </p:nvSpPr>
          <p:spPr bwMode="auto">
            <a:xfrm>
              <a:off x="5503863" y="3865563"/>
              <a:ext cx="1587" cy="142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483"/>
            <p:cNvSpPr>
              <a:spLocks noChangeAspect="1" noChangeShapeType="1"/>
            </p:cNvSpPr>
            <p:nvPr/>
          </p:nvSpPr>
          <p:spPr bwMode="auto">
            <a:xfrm>
              <a:off x="5503863" y="3906838"/>
              <a:ext cx="1587" cy="26987"/>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484"/>
            <p:cNvSpPr>
              <a:spLocks noChangeAspect="1" noChangeShapeType="1"/>
            </p:cNvSpPr>
            <p:nvPr/>
          </p:nvSpPr>
          <p:spPr bwMode="auto">
            <a:xfrm>
              <a:off x="5503863" y="3962400"/>
              <a:ext cx="1587" cy="1270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 name="Group 703"/>
            <p:cNvGrpSpPr>
              <a:grpSpLocks/>
            </p:cNvGrpSpPr>
            <p:nvPr/>
          </p:nvGrpSpPr>
          <p:grpSpPr bwMode="auto">
            <a:xfrm>
              <a:off x="6248400" y="2763838"/>
              <a:ext cx="1028700" cy="425450"/>
              <a:chOff x="3936" y="1741"/>
              <a:chExt cx="648" cy="268"/>
            </a:xfrm>
          </p:grpSpPr>
          <p:sp>
            <p:nvSpPr>
              <p:cNvPr id="194" name="Freeform 487"/>
              <p:cNvSpPr>
                <a:spLocks noChangeAspect="1"/>
              </p:cNvSpPr>
              <p:nvPr/>
            </p:nvSpPr>
            <p:spPr bwMode="auto">
              <a:xfrm>
                <a:off x="4088" y="1909"/>
                <a:ext cx="77" cy="60"/>
              </a:xfrm>
              <a:custGeom>
                <a:avLst/>
                <a:gdLst>
                  <a:gd name="T0" fmla="*/ 0 w 100"/>
                  <a:gd name="T1" fmla="*/ 60 h 78"/>
                  <a:gd name="T2" fmla="*/ 60 w 100"/>
                  <a:gd name="T3" fmla="*/ 0 h 78"/>
                  <a:gd name="T4" fmla="*/ 35 w 100"/>
                  <a:gd name="T5" fmla="*/ 43 h 78"/>
                  <a:gd name="T6" fmla="*/ 77 w 100"/>
                  <a:gd name="T7" fmla="*/ 52 h 78"/>
                  <a:gd name="T8" fmla="*/ 0 w 100"/>
                  <a:gd name="T9" fmla="*/ 60 h 78"/>
                  <a:gd name="T10" fmla="*/ 0 60000 65536"/>
                  <a:gd name="T11" fmla="*/ 0 60000 65536"/>
                  <a:gd name="T12" fmla="*/ 0 60000 65536"/>
                  <a:gd name="T13" fmla="*/ 0 60000 65536"/>
                  <a:gd name="T14" fmla="*/ 0 60000 65536"/>
                  <a:gd name="T15" fmla="*/ 0 w 100"/>
                  <a:gd name="T16" fmla="*/ 0 h 78"/>
                  <a:gd name="T17" fmla="*/ 100 w 100"/>
                  <a:gd name="T18" fmla="*/ 78 h 78"/>
                </a:gdLst>
                <a:ahLst/>
                <a:cxnLst>
                  <a:cxn ang="T10">
                    <a:pos x="T0" y="T1"/>
                  </a:cxn>
                  <a:cxn ang="T11">
                    <a:pos x="T2" y="T3"/>
                  </a:cxn>
                  <a:cxn ang="T12">
                    <a:pos x="T4" y="T5"/>
                  </a:cxn>
                  <a:cxn ang="T13">
                    <a:pos x="T6" y="T7"/>
                  </a:cxn>
                  <a:cxn ang="T14">
                    <a:pos x="T8" y="T9"/>
                  </a:cxn>
                </a:cxnLst>
                <a:rect l="T15" t="T16" r="T17" b="T18"/>
                <a:pathLst>
                  <a:path w="100" h="78">
                    <a:moveTo>
                      <a:pt x="0" y="78"/>
                    </a:moveTo>
                    <a:lnTo>
                      <a:pt x="78" y="0"/>
                    </a:lnTo>
                    <a:lnTo>
                      <a:pt x="45" y="56"/>
                    </a:lnTo>
                    <a:lnTo>
                      <a:pt x="100" y="67"/>
                    </a:lnTo>
                    <a:lnTo>
                      <a:pt x="0" y="78"/>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95" name="Freeform 489"/>
              <p:cNvSpPr>
                <a:spLocks noChangeAspect="1"/>
              </p:cNvSpPr>
              <p:nvPr/>
            </p:nvSpPr>
            <p:spPr bwMode="auto">
              <a:xfrm>
                <a:off x="4441" y="1788"/>
                <a:ext cx="78" cy="44"/>
              </a:xfrm>
              <a:custGeom>
                <a:avLst/>
                <a:gdLst>
                  <a:gd name="T0" fmla="*/ 78 w 101"/>
                  <a:gd name="T1" fmla="*/ 0 h 56"/>
                  <a:gd name="T2" fmla="*/ 18 w 101"/>
                  <a:gd name="T3" fmla="*/ 44 h 56"/>
                  <a:gd name="T4" fmla="*/ 43 w 101"/>
                  <a:gd name="T5" fmla="*/ 9 h 56"/>
                  <a:gd name="T6" fmla="*/ 0 w 101"/>
                  <a:gd name="T7" fmla="*/ 0 h 56"/>
                  <a:gd name="T8" fmla="*/ 78 w 101"/>
                  <a:gd name="T9" fmla="*/ 0 h 56"/>
                  <a:gd name="T10" fmla="*/ 0 60000 65536"/>
                  <a:gd name="T11" fmla="*/ 0 60000 65536"/>
                  <a:gd name="T12" fmla="*/ 0 60000 65536"/>
                  <a:gd name="T13" fmla="*/ 0 60000 65536"/>
                  <a:gd name="T14" fmla="*/ 0 60000 65536"/>
                  <a:gd name="T15" fmla="*/ 0 w 101"/>
                  <a:gd name="T16" fmla="*/ 0 h 56"/>
                  <a:gd name="T17" fmla="*/ 101 w 101"/>
                  <a:gd name="T18" fmla="*/ 56 h 56"/>
                </a:gdLst>
                <a:ahLst/>
                <a:cxnLst>
                  <a:cxn ang="T10">
                    <a:pos x="T0" y="T1"/>
                  </a:cxn>
                  <a:cxn ang="T11">
                    <a:pos x="T2" y="T3"/>
                  </a:cxn>
                  <a:cxn ang="T12">
                    <a:pos x="T4" y="T5"/>
                  </a:cxn>
                  <a:cxn ang="T13">
                    <a:pos x="T6" y="T7"/>
                  </a:cxn>
                  <a:cxn ang="T14">
                    <a:pos x="T8" y="T9"/>
                  </a:cxn>
                </a:cxnLst>
                <a:rect l="T15" t="T16" r="T17" b="T18"/>
                <a:pathLst>
                  <a:path w="101" h="56">
                    <a:moveTo>
                      <a:pt x="101" y="0"/>
                    </a:moveTo>
                    <a:lnTo>
                      <a:pt x="23" y="56"/>
                    </a:lnTo>
                    <a:lnTo>
                      <a:pt x="56" y="11"/>
                    </a:lnTo>
                    <a:lnTo>
                      <a:pt x="0" y="0"/>
                    </a:lnTo>
                    <a:lnTo>
                      <a:pt x="101" y="0"/>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96" name="Freeform 508"/>
              <p:cNvSpPr>
                <a:spLocks noChangeAspect="1"/>
              </p:cNvSpPr>
              <p:nvPr/>
            </p:nvSpPr>
            <p:spPr bwMode="auto">
              <a:xfrm>
                <a:off x="3993" y="1814"/>
                <a:ext cx="68" cy="52"/>
              </a:xfrm>
              <a:custGeom>
                <a:avLst/>
                <a:gdLst>
                  <a:gd name="T0" fmla="*/ 0 w 89"/>
                  <a:gd name="T1" fmla="*/ 18 h 67"/>
                  <a:gd name="T2" fmla="*/ 68 w 89"/>
                  <a:gd name="T3" fmla="*/ 0 h 67"/>
                  <a:gd name="T4" fmla="*/ 34 w 89"/>
                  <a:gd name="T5" fmla="*/ 18 h 67"/>
                  <a:gd name="T6" fmla="*/ 60 w 89"/>
                  <a:gd name="T7" fmla="*/ 52 h 67"/>
                  <a:gd name="T8" fmla="*/ 0 w 89"/>
                  <a:gd name="T9" fmla="*/ 18 h 67"/>
                  <a:gd name="T10" fmla="*/ 0 60000 65536"/>
                  <a:gd name="T11" fmla="*/ 0 60000 65536"/>
                  <a:gd name="T12" fmla="*/ 0 60000 65536"/>
                  <a:gd name="T13" fmla="*/ 0 60000 65536"/>
                  <a:gd name="T14" fmla="*/ 0 60000 65536"/>
                  <a:gd name="T15" fmla="*/ 0 w 89"/>
                  <a:gd name="T16" fmla="*/ 0 h 67"/>
                  <a:gd name="T17" fmla="*/ 89 w 89"/>
                  <a:gd name="T18" fmla="*/ 67 h 67"/>
                </a:gdLst>
                <a:ahLst/>
                <a:cxnLst>
                  <a:cxn ang="T10">
                    <a:pos x="T0" y="T1"/>
                  </a:cxn>
                  <a:cxn ang="T11">
                    <a:pos x="T2" y="T3"/>
                  </a:cxn>
                  <a:cxn ang="T12">
                    <a:pos x="T4" y="T5"/>
                  </a:cxn>
                  <a:cxn ang="T13">
                    <a:pos x="T6" y="T7"/>
                  </a:cxn>
                  <a:cxn ang="T14">
                    <a:pos x="T8" y="T9"/>
                  </a:cxn>
                </a:cxnLst>
                <a:rect l="T15" t="T16" r="T17" b="T18"/>
                <a:pathLst>
                  <a:path w="89" h="67">
                    <a:moveTo>
                      <a:pt x="0" y="23"/>
                    </a:moveTo>
                    <a:lnTo>
                      <a:pt x="89" y="0"/>
                    </a:lnTo>
                    <a:lnTo>
                      <a:pt x="45" y="23"/>
                    </a:lnTo>
                    <a:lnTo>
                      <a:pt x="78" y="67"/>
                    </a:lnTo>
                    <a:lnTo>
                      <a:pt x="0" y="23"/>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grpSp>
            <p:nvGrpSpPr>
              <p:cNvPr id="197" name="Group 702"/>
              <p:cNvGrpSpPr>
                <a:grpSpLocks/>
              </p:cNvGrpSpPr>
              <p:nvPr/>
            </p:nvGrpSpPr>
            <p:grpSpPr bwMode="auto">
              <a:xfrm>
                <a:off x="3936" y="1741"/>
                <a:ext cx="648" cy="268"/>
                <a:chOff x="3936" y="1741"/>
                <a:chExt cx="648" cy="268"/>
              </a:xfrm>
            </p:grpSpPr>
            <p:sp>
              <p:nvSpPr>
                <p:cNvPr id="198" name="Line 490"/>
                <p:cNvSpPr>
                  <a:spLocks noChangeAspect="1" noChangeShapeType="1"/>
                </p:cNvSpPr>
                <p:nvPr/>
              </p:nvSpPr>
              <p:spPr bwMode="auto">
                <a:xfrm flipV="1">
                  <a:off x="4277" y="1797"/>
                  <a:ext cx="207" cy="95"/>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9" name="Group 701"/>
                <p:cNvGrpSpPr>
                  <a:grpSpLocks/>
                </p:cNvGrpSpPr>
                <p:nvPr/>
              </p:nvGrpSpPr>
              <p:grpSpPr bwMode="auto">
                <a:xfrm>
                  <a:off x="3936" y="1792"/>
                  <a:ext cx="341" cy="217"/>
                  <a:chOff x="3936" y="1792"/>
                  <a:chExt cx="341" cy="217"/>
                </a:xfrm>
              </p:grpSpPr>
              <p:sp>
                <p:nvSpPr>
                  <p:cNvPr id="201" name="Line 488"/>
                  <p:cNvSpPr>
                    <a:spLocks noChangeAspect="1" noChangeShapeType="1"/>
                  </p:cNvSpPr>
                  <p:nvPr/>
                </p:nvSpPr>
                <p:spPr bwMode="auto">
                  <a:xfrm flipH="1">
                    <a:off x="4123" y="1892"/>
                    <a:ext cx="146" cy="60"/>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509"/>
                  <p:cNvSpPr>
                    <a:spLocks noChangeAspect="1" noChangeShapeType="1"/>
                  </p:cNvSpPr>
                  <p:nvPr/>
                </p:nvSpPr>
                <p:spPr bwMode="auto">
                  <a:xfrm flipH="1" flipV="1">
                    <a:off x="4027" y="1832"/>
                    <a:ext cx="250" cy="60"/>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Oval 522"/>
                  <p:cNvSpPr>
                    <a:spLocks noChangeAspect="1" noChangeArrowheads="1"/>
                  </p:cNvSpPr>
                  <p:nvPr/>
                </p:nvSpPr>
                <p:spPr bwMode="auto">
                  <a:xfrm>
                    <a:off x="4031" y="1956"/>
                    <a:ext cx="53" cy="53"/>
                  </a:xfrm>
                  <a:prstGeom prst="ellipse">
                    <a:avLst/>
                  </a:prstGeom>
                  <a:solidFill>
                    <a:srgbClr val="3333FF"/>
                  </a:solidFill>
                  <a:ln w="17463">
                    <a:solidFill>
                      <a:srgbClr val="3333FF"/>
                    </a:solidFill>
                    <a:round/>
                    <a:headEnd/>
                    <a:tailEnd/>
                  </a:ln>
                </p:spPr>
                <p:txBody>
                  <a:bodyPr/>
                  <a:lstStyle/>
                  <a:p>
                    <a:endParaRPr lang="zh-CN" altLang="zh-CN"/>
                  </a:p>
                </p:txBody>
              </p:sp>
              <p:sp>
                <p:nvSpPr>
                  <p:cNvPr id="204" name="Oval 523"/>
                  <p:cNvSpPr>
                    <a:spLocks noChangeAspect="1" noChangeArrowheads="1"/>
                  </p:cNvSpPr>
                  <p:nvPr/>
                </p:nvSpPr>
                <p:spPr bwMode="auto">
                  <a:xfrm>
                    <a:off x="3936" y="1792"/>
                    <a:ext cx="53" cy="61"/>
                  </a:xfrm>
                  <a:prstGeom prst="ellipse">
                    <a:avLst/>
                  </a:prstGeom>
                  <a:solidFill>
                    <a:srgbClr val="3333FF"/>
                  </a:solidFill>
                  <a:ln w="17463">
                    <a:solidFill>
                      <a:srgbClr val="3333FF"/>
                    </a:solidFill>
                    <a:round/>
                    <a:headEnd/>
                    <a:tailEnd/>
                  </a:ln>
                </p:spPr>
                <p:txBody>
                  <a:bodyPr/>
                  <a:lstStyle/>
                  <a:p>
                    <a:endParaRPr lang="zh-CN" altLang="zh-CN"/>
                  </a:p>
                </p:txBody>
              </p:sp>
            </p:grpSp>
            <p:sp>
              <p:nvSpPr>
                <p:cNvPr id="200" name="Oval 530"/>
                <p:cNvSpPr>
                  <a:spLocks noChangeAspect="1" noChangeArrowheads="1"/>
                </p:cNvSpPr>
                <p:nvPr/>
              </p:nvSpPr>
              <p:spPr bwMode="auto">
                <a:xfrm>
                  <a:off x="4523" y="1741"/>
                  <a:ext cx="61" cy="61"/>
                </a:xfrm>
                <a:prstGeom prst="ellipse">
                  <a:avLst/>
                </a:prstGeom>
                <a:solidFill>
                  <a:srgbClr val="FFFFFF"/>
                </a:solidFill>
                <a:ln w="17463">
                  <a:solidFill>
                    <a:srgbClr val="EE0000"/>
                  </a:solidFill>
                  <a:round/>
                  <a:headEnd/>
                  <a:tailEnd/>
                </a:ln>
              </p:spPr>
              <p:txBody>
                <a:bodyPr/>
                <a:lstStyle/>
                <a:p>
                  <a:endParaRPr lang="zh-CN" altLang="zh-CN"/>
                </a:p>
              </p:txBody>
            </p:sp>
          </p:grpSp>
        </p:grpSp>
        <p:sp>
          <p:nvSpPr>
            <p:cNvPr id="74" name="Rectangle 531"/>
            <p:cNvSpPr>
              <a:spLocks noChangeAspect="1" noChangeArrowheads="1"/>
            </p:cNvSpPr>
            <p:nvPr/>
          </p:nvSpPr>
          <p:spPr bwMode="auto">
            <a:xfrm>
              <a:off x="6516688" y="2278063"/>
              <a:ext cx="219075" cy="204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75" name="Rectangle 532"/>
            <p:cNvSpPr>
              <a:spLocks noChangeAspect="1" noChangeArrowheads="1"/>
            </p:cNvSpPr>
            <p:nvPr/>
          </p:nvSpPr>
          <p:spPr bwMode="auto">
            <a:xfrm>
              <a:off x="7626350" y="3730625"/>
              <a:ext cx="1254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000000"/>
                  </a:solidFill>
                  <a:latin typeface="Times" pitchFamily="18" charset="0"/>
                  <a:ea typeface="宋体" pitchFamily="2" charset="-122"/>
                  <a:sym typeface="Symbol" pitchFamily="18" charset="2"/>
                </a:rPr>
                <a:t></a:t>
              </a:r>
              <a:endParaRPr lang="en-US" altLang="zh-CN" b="1">
                <a:ea typeface="宋体" pitchFamily="2" charset="-122"/>
                <a:sym typeface="Symbol" pitchFamily="18" charset="2"/>
              </a:endParaRPr>
            </a:p>
          </p:txBody>
        </p:sp>
        <p:sp>
          <p:nvSpPr>
            <p:cNvPr id="76" name="Rectangle 533"/>
            <p:cNvSpPr>
              <a:spLocks noChangeAspect="1" noChangeArrowheads="1"/>
            </p:cNvSpPr>
            <p:nvPr/>
          </p:nvSpPr>
          <p:spPr bwMode="auto">
            <a:xfrm>
              <a:off x="5216525" y="3698875"/>
              <a:ext cx="12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000000"/>
                  </a:solidFill>
                  <a:latin typeface="Times" pitchFamily="18" charset="0"/>
                  <a:ea typeface="宋体" pitchFamily="2" charset="-122"/>
                </a:rPr>
                <a:t>n</a:t>
              </a:r>
              <a:endParaRPr lang="en-US" altLang="zh-CN" b="1">
                <a:ea typeface="宋体" pitchFamily="2" charset="-122"/>
              </a:endParaRPr>
            </a:p>
          </p:txBody>
        </p:sp>
        <p:sp>
          <p:nvSpPr>
            <p:cNvPr id="77" name="Rectangle 534"/>
            <p:cNvSpPr>
              <a:spLocks noChangeAspect="1" noChangeArrowheads="1"/>
            </p:cNvSpPr>
            <p:nvPr/>
          </p:nvSpPr>
          <p:spPr bwMode="auto">
            <a:xfrm>
              <a:off x="5299075" y="3660775"/>
              <a:ext cx="936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000000"/>
                  </a:solidFill>
                  <a:latin typeface="Times" pitchFamily="18" charset="0"/>
                  <a:ea typeface="宋体" pitchFamily="2" charset="-122"/>
                </a:rPr>
                <a:t>+</a:t>
              </a:r>
              <a:endParaRPr lang="en-US" altLang="zh-CN" b="1">
                <a:ea typeface="宋体" pitchFamily="2" charset="-122"/>
              </a:endParaRPr>
            </a:p>
          </p:txBody>
        </p:sp>
        <p:sp>
          <p:nvSpPr>
            <p:cNvPr id="78" name="Rectangle 535"/>
            <p:cNvSpPr>
              <a:spLocks noChangeAspect="1" noChangeArrowheads="1"/>
            </p:cNvSpPr>
            <p:nvPr/>
          </p:nvSpPr>
          <p:spPr bwMode="auto">
            <a:xfrm>
              <a:off x="6680200" y="369887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000000"/>
                  </a:solidFill>
                  <a:latin typeface="Times" pitchFamily="18" charset="0"/>
                  <a:ea typeface="宋体" pitchFamily="2" charset="-122"/>
                </a:rPr>
                <a:t>p</a:t>
              </a:r>
              <a:endParaRPr lang="en-US" altLang="zh-CN" b="1">
                <a:ea typeface="宋体" pitchFamily="2" charset="-122"/>
              </a:endParaRPr>
            </a:p>
          </p:txBody>
        </p:sp>
        <p:sp>
          <p:nvSpPr>
            <p:cNvPr id="79" name="Rectangle 536"/>
            <p:cNvSpPr>
              <a:spLocks noChangeAspect="1" noChangeArrowheads="1"/>
            </p:cNvSpPr>
            <p:nvPr/>
          </p:nvSpPr>
          <p:spPr bwMode="auto">
            <a:xfrm>
              <a:off x="7626350" y="2854325"/>
              <a:ext cx="10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0000EE"/>
                  </a:solidFill>
                  <a:latin typeface="Times" pitchFamily="18" charset="0"/>
                  <a:ea typeface="宋体" pitchFamily="2" charset="-122"/>
                </a:rPr>
                <a:t>e</a:t>
              </a:r>
              <a:endParaRPr lang="en-US" altLang="zh-CN" b="1">
                <a:ea typeface="宋体" pitchFamily="2" charset="-122"/>
              </a:endParaRPr>
            </a:p>
          </p:txBody>
        </p:sp>
        <p:sp>
          <p:nvSpPr>
            <p:cNvPr id="80" name="Rectangle 537"/>
            <p:cNvSpPr>
              <a:spLocks noChangeAspect="1" noChangeArrowheads="1"/>
            </p:cNvSpPr>
            <p:nvPr/>
          </p:nvSpPr>
          <p:spPr bwMode="auto">
            <a:xfrm>
              <a:off x="7708900" y="2811463"/>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solidFill>
                    <a:srgbClr val="0000EE"/>
                  </a:solidFill>
                  <a:latin typeface="Times" pitchFamily="18" charset="0"/>
                  <a:ea typeface="宋体" pitchFamily="2" charset="-122"/>
                </a:rPr>
                <a:t>–</a:t>
              </a:r>
              <a:endParaRPr lang="en-US" altLang="zh-CN" b="1">
                <a:ea typeface="宋体" pitchFamily="2" charset="-122"/>
              </a:endParaRPr>
            </a:p>
          </p:txBody>
        </p:sp>
        <p:sp>
          <p:nvSpPr>
            <p:cNvPr id="81" name="Line 538"/>
            <p:cNvSpPr>
              <a:spLocks noChangeAspect="1" noChangeShapeType="1"/>
            </p:cNvSpPr>
            <p:nvPr/>
          </p:nvSpPr>
          <p:spPr bwMode="auto">
            <a:xfrm>
              <a:off x="5148263" y="2525713"/>
              <a:ext cx="2641600" cy="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539"/>
            <p:cNvSpPr>
              <a:spLocks noChangeAspect="1" noChangeShapeType="1"/>
            </p:cNvSpPr>
            <p:nvPr/>
          </p:nvSpPr>
          <p:spPr bwMode="auto">
            <a:xfrm>
              <a:off x="5175250" y="3975100"/>
              <a:ext cx="2641600" cy="1588"/>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Rectangle 592"/>
            <p:cNvSpPr>
              <a:spLocks noChangeAspect="1" noChangeArrowheads="1"/>
            </p:cNvSpPr>
            <p:nvPr/>
          </p:nvSpPr>
          <p:spPr bwMode="auto">
            <a:xfrm>
              <a:off x="5818188" y="4000500"/>
              <a:ext cx="1422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solidFill>
                    <a:srgbClr val="000000"/>
                  </a:solidFill>
                  <a:latin typeface="Times" pitchFamily="18" charset="0"/>
                  <a:ea typeface="宋体" pitchFamily="2" charset="-122"/>
                </a:rPr>
                <a:t>Avalanche region</a:t>
              </a:r>
              <a:endParaRPr lang="en-US" altLang="zh-CN" b="1">
                <a:ea typeface="宋体" pitchFamily="2" charset="-122"/>
              </a:endParaRPr>
            </a:p>
          </p:txBody>
        </p:sp>
        <p:sp>
          <p:nvSpPr>
            <p:cNvPr id="84" name="Oval 593"/>
            <p:cNvSpPr>
              <a:spLocks noChangeAspect="1" noChangeArrowheads="1"/>
            </p:cNvSpPr>
            <p:nvPr/>
          </p:nvSpPr>
          <p:spPr bwMode="auto">
            <a:xfrm>
              <a:off x="7467600" y="2968625"/>
              <a:ext cx="82550" cy="82550"/>
            </a:xfrm>
            <a:prstGeom prst="ellipse">
              <a:avLst/>
            </a:prstGeom>
            <a:solidFill>
              <a:srgbClr val="3333FF"/>
            </a:solidFill>
            <a:ln w="17463">
              <a:solidFill>
                <a:srgbClr val="3333FF"/>
              </a:solidFill>
              <a:round/>
              <a:headEnd/>
              <a:tailEnd/>
            </a:ln>
          </p:spPr>
          <p:txBody>
            <a:bodyPr/>
            <a:lstStyle/>
            <a:p>
              <a:endParaRPr lang="zh-CN" altLang="zh-CN"/>
            </a:p>
          </p:txBody>
        </p:sp>
        <p:sp>
          <p:nvSpPr>
            <p:cNvPr id="85" name="Line 595"/>
            <p:cNvSpPr>
              <a:spLocks noChangeAspect="1" noChangeShapeType="1"/>
            </p:cNvSpPr>
            <p:nvPr/>
          </p:nvSpPr>
          <p:spPr bwMode="auto">
            <a:xfrm>
              <a:off x="5713413" y="2239963"/>
              <a:ext cx="1543050" cy="0"/>
            </a:xfrm>
            <a:prstGeom prst="line">
              <a:avLst/>
            </a:prstGeom>
            <a:noFill/>
            <a:ln w="57150">
              <a:solidFill>
                <a:srgbClr val="00CC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6" name="Rectangle 596"/>
            <p:cNvSpPr>
              <a:spLocks noChangeAspect="1" noChangeArrowheads="1"/>
            </p:cNvSpPr>
            <p:nvPr/>
          </p:nvSpPr>
          <p:spPr bwMode="auto">
            <a:xfrm>
              <a:off x="6300788" y="2084388"/>
              <a:ext cx="227012" cy="288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b="1" i="1">
                  <a:solidFill>
                    <a:srgbClr val="00CC00"/>
                  </a:solidFill>
                  <a:latin typeface="Geneva" charset="0"/>
                  <a:ea typeface="宋体" pitchFamily="2" charset="-122"/>
                </a:rPr>
                <a:t>E </a:t>
              </a:r>
              <a:endParaRPr lang="en-US" altLang="zh-CN" b="1">
                <a:solidFill>
                  <a:srgbClr val="00CC00"/>
                </a:solidFill>
                <a:ea typeface="宋体" pitchFamily="2" charset="-122"/>
              </a:endParaRPr>
            </a:p>
          </p:txBody>
        </p:sp>
        <p:grpSp>
          <p:nvGrpSpPr>
            <p:cNvPr id="87" name="Group 708"/>
            <p:cNvGrpSpPr>
              <a:grpSpLocks/>
            </p:cNvGrpSpPr>
            <p:nvPr/>
          </p:nvGrpSpPr>
          <p:grpSpPr bwMode="auto">
            <a:xfrm>
              <a:off x="5510213" y="2571750"/>
              <a:ext cx="1822450" cy="1273175"/>
              <a:chOff x="3471" y="1620"/>
              <a:chExt cx="1148" cy="802"/>
            </a:xfrm>
          </p:grpSpPr>
          <p:sp>
            <p:nvSpPr>
              <p:cNvPr id="88" name="Oval 588"/>
              <p:cNvSpPr>
                <a:spLocks noChangeAspect="1" noChangeArrowheads="1"/>
              </p:cNvSpPr>
              <p:nvPr/>
            </p:nvSpPr>
            <p:spPr bwMode="auto">
              <a:xfrm>
                <a:off x="3471" y="2361"/>
                <a:ext cx="53" cy="61"/>
              </a:xfrm>
              <a:prstGeom prst="ellipse">
                <a:avLst/>
              </a:prstGeom>
              <a:solidFill>
                <a:srgbClr val="3333FF"/>
              </a:solidFill>
              <a:ln w="17463">
                <a:solidFill>
                  <a:srgbClr val="3333FF"/>
                </a:solidFill>
                <a:round/>
                <a:headEnd/>
                <a:tailEnd/>
              </a:ln>
            </p:spPr>
            <p:txBody>
              <a:bodyPr/>
              <a:lstStyle/>
              <a:p>
                <a:endParaRPr lang="zh-CN" altLang="zh-CN"/>
              </a:p>
            </p:txBody>
          </p:sp>
          <p:grpSp>
            <p:nvGrpSpPr>
              <p:cNvPr id="89" name="Group 707"/>
              <p:cNvGrpSpPr>
                <a:grpSpLocks/>
              </p:cNvGrpSpPr>
              <p:nvPr/>
            </p:nvGrpSpPr>
            <p:grpSpPr bwMode="auto">
              <a:xfrm>
                <a:off x="3479" y="1620"/>
                <a:ext cx="1140" cy="802"/>
                <a:chOff x="3479" y="1620"/>
                <a:chExt cx="1140" cy="802"/>
              </a:xfrm>
            </p:grpSpPr>
            <p:sp>
              <p:nvSpPr>
                <p:cNvPr id="90" name="Freeform 391"/>
                <p:cNvSpPr>
                  <a:spLocks noChangeAspect="1"/>
                </p:cNvSpPr>
                <p:nvPr/>
              </p:nvSpPr>
              <p:spPr bwMode="auto">
                <a:xfrm>
                  <a:off x="4191" y="2090"/>
                  <a:ext cx="207" cy="164"/>
                </a:xfrm>
                <a:custGeom>
                  <a:avLst/>
                  <a:gdLst>
                    <a:gd name="T0" fmla="*/ 172 w 268"/>
                    <a:gd name="T1" fmla="*/ 70 h 212"/>
                    <a:gd name="T2" fmla="*/ 189 w 268"/>
                    <a:gd name="T3" fmla="*/ 18 h 212"/>
                    <a:gd name="T4" fmla="*/ 146 w 268"/>
                    <a:gd name="T5" fmla="*/ 26 h 212"/>
                    <a:gd name="T6" fmla="*/ 104 w 268"/>
                    <a:gd name="T7" fmla="*/ 0 h 212"/>
                    <a:gd name="T8" fmla="*/ 77 w 268"/>
                    <a:gd name="T9" fmla="*/ 35 h 212"/>
                    <a:gd name="T10" fmla="*/ 8 w 268"/>
                    <a:gd name="T11" fmla="*/ 18 h 212"/>
                    <a:gd name="T12" fmla="*/ 34 w 268"/>
                    <a:gd name="T13" fmla="*/ 70 h 212"/>
                    <a:gd name="T14" fmla="*/ 0 w 268"/>
                    <a:gd name="T15" fmla="*/ 112 h 212"/>
                    <a:gd name="T16" fmla="*/ 52 w 268"/>
                    <a:gd name="T17" fmla="*/ 112 h 212"/>
                    <a:gd name="T18" fmla="*/ 34 w 268"/>
                    <a:gd name="T19" fmla="*/ 164 h 212"/>
                    <a:gd name="T20" fmla="*/ 104 w 268"/>
                    <a:gd name="T21" fmla="*/ 138 h 212"/>
                    <a:gd name="T22" fmla="*/ 172 w 268"/>
                    <a:gd name="T23" fmla="*/ 164 h 212"/>
                    <a:gd name="T24" fmla="*/ 155 w 268"/>
                    <a:gd name="T25" fmla="*/ 104 h 212"/>
                    <a:gd name="T26" fmla="*/ 207 w 268"/>
                    <a:gd name="T27" fmla="*/ 87 h 212"/>
                    <a:gd name="T28" fmla="*/ 172 w 268"/>
                    <a:gd name="T29" fmla="*/ 70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8"/>
                    <a:gd name="T46" fmla="*/ 0 h 212"/>
                    <a:gd name="T47" fmla="*/ 268 w 268"/>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8" h="212">
                      <a:moveTo>
                        <a:pt x="223" y="90"/>
                      </a:moveTo>
                      <a:lnTo>
                        <a:pt x="245" y="23"/>
                      </a:lnTo>
                      <a:lnTo>
                        <a:pt x="189" y="34"/>
                      </a:lnTo>
                      <a:lnTo>
                        <a:pt x="134" y="0"/>
                      </a:lnTo>
                      <a:lnTo>
                        <a:pt x="100" y="45"/>
                      </a:lnTo>
                      <a:lnTo>
                        <a:pt x="11" y="23"/>
                      </a:lnTo>
                      <a:lnTo>
                        <a:pt x="44" y="90"/>
                      </a:lnTo>
                      <a:lnTo>
                        <a:pt x="0" y="145"/>
                      </a:lnTo>
                      <a:lnTo>
                        <a:pt x="67" y="145"/>
                      </a:lnTo>
                      <a:lnTo>
                        <a:pt x="44" y="212"/>
                      </a:lnTo>
                      <a:lnTo>
                        <a:pt x="134" y="179"/>
                      </a:lnTo>
                      <a:lnTo>
                        <a:pt x="223" y="212"/>
                      </a:lnTo>
                      <a:lnTo>
                        <a:pt x="201" y="134"/>
                      </a:lnTo>
                      <a:lnTo>
                        <a:pt x="268" y="112"/>
                      </a:lnTo>
                      <a:lnTo>
                        <a:pt x="223" y="9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91" name="Line 392"/>
                <p:cNvSpPr>
                  <a:spLocks noChangeAspect="1" noChangeShapeType="1"/>
                </p:cNvSpPr>
                <p:nvPr/>
              </p:nvSpPr>
              <p:spPr bwMode="auto">
                <a:xfrm flipV="1">
                  <a:off x="4364" y="2108"/>
                  <a:ext cx="17" cy="5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393"/>
                <p:cNvSpPr>
                  <a:spLocks noChangeAspect="1" noChangeShapeType="1"/>
                </p:cNvSpPr>
                <p:nvPr/>
              </p:nvSpPr>
              <p:spPr bwMode="auto">
                <a:xfrm flipH="1">
                  <a:off x="4337" y="2108"/>
                  <a:ext cx="44"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394"/>
                <p:cNvSpPr>
                  <a:spLocks noChangeAspect="1" noChangeShapeType="1"/>
                </p:cNvSpPr>
                <p:nvPr/>
              </p:nvSpPr>
              <p:spPr bwMode="auto">
                <a:xfrm flipH="1" flipV="1">
                  <a:off x="4295" y="2090"/>
                  <a:ext cx="42"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395"/>
                <p:cNvSpPr>
                  <a:spLocks noChangeAspect="1" noChangeShapeType="1"/>
                </p:cNvSpPr>
                <p:nvPr/>
              </p:nvSpPr>
              <p:spPr bwMode="auto">
                <a:xfrm flipH="1">
                  <a:off x="4269" y="2090"/>
                  <a:ext cx="26" cy="3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396"/>
                <p:cNvSpPr>
                  <a:spLocks noChangeAspect="1" noChangeShapeType="1"/>
                </p:cNvSpPr>
                <p:nvPr/>
              </p:nvSpPr>
              <p:spPr bwMode="auto">
                <a:xfrm flipH="1" flipV="1">
                  <a:off x="4200" y="2108"/>
                  <a:ext cx="69"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397"/>
                <p:cNvSpPr>
                  <a:spLocks noChangeAspect="1" noChangeShapeType="1"/>
                </p:cNvSpPr>
                <p:nvPr/>
              </p:nvSpPr>
              <p:spPr bwMode="auto">
                <a:xfrm>
                  <a:off x="4200" y="2108"/>
                  <a:ext cx="25" cy="5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398"/>
                <p:cNvSpPr>
                  <a:spLocks noChangeAspect="1" noChangeShapeType="1"/>
                </p:cNvSpPr>
                <p:nvPr/>
              </p:nvSpPr>
              <p:spPr bwMode="auto">
                <a:xfrm flipH="1">
                  <a:off x="4191" y="2159"/>
                  <a:ext cx="34"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399"/>
                <p:cNvSpPr>
                  <a:spLocks noChangeAspect="1" noChangeShapeType="1"/>
                </p:cNvSpPr>
                <p:nvPr/>
              </p:nvSpPr>
              <p:spPr bwMode="auto">
                <a:xfrm>
                  <a:off x="4191" y="2202"/>
                  <a:ext cx="5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400"/>
                <p:cNvSpPr>
                  <a:spLocks noChangeAspect="1" noChangeShapeType="1"/>
                </p:cNvSpPr>
                <p:nvPr/>
              </p:nvSpPr>
              <p:spPr bwMode="auto">
                <a:xfrm flipH="1">
                  <a:off x="4225" y="2202"/>
                  <a:ext cx="18"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401"/>
                <p:cNvSpPr>
                  <a:spLocks noChangeAspect="1" noChangeShapeType="1"/>
                </p:cNvSpPr>
                <p:nvPr/>
              </p:nvSpPr>
              <p:spPr bwMode="auto">
                <a:xfrm flipV="1">
                  <a:off x="4225" y="2228"/>
                  <a:ext cx="70"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402"/>
                <p:cNvSpPr>
                  <a:spLocks noChangeAspect="1" noChangeShapeType="1"/>
                </p:cNvSpPr>
                <p:nvPr/>
              </p:nvSpPr>
              <p:spPr bwMode="auto">
                <a:xfrm>
                  <a:off x="4295" y="2228"/>
                  <a:ext cx="69"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403"/>
                <p:cNvSpPr>
                  <a:spLocks noChangeAspect="1" noChangeShapeType="1"/>
                </p:cNvSpPr>
                <p:nvPr/>
              </p:nvSpPr>
              <p:spPr bwMode="auto">
                <a:xfrm flipH="1" flipV="1">
                  <a:off x="4347" y="2193"/>
                  <a:ext cx="17" cy="6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404"/>
                <p:cNvSpPr>
                  <a:spLocks noChangeAspect="1" noChangeShapeType="1"/>
                </p:cNvSpPr>
                <p:nvPr/>
              </p:nvSpPr>
              <p:spPr bwMode="auto">
                <a:xfrm flipV="1">
                  <a:off x="4347" y="2176"/>
                  <a:ext cx="51"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405"/>
                <p:cNvSpPr>
                  <a:spLocks noChangeAspect="1" noChangeShapeType="1"/>
                </p:cNvSpPr>
                <p:nvPr/>
              </p:nvSpPr>
              <p:spPr bwMode="auto">
                <a:xfrm flipH="1" flipV="1">
                  <a:off x="4364" y="2159"/>
                  <a:ext cx="34"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Freeform 485"/>
                <p:cNvSpPr>
                  <a:spLocks noChangeAspect="1"/>
                </p:cNvSpPr>
                <p:nvPr/>
              </p:nvSpPr>
              <p:spPr bwMode="auto">
                <a:xfrm>
                  <a:off x="3837" y="2004"/>
                  <a:ext cx="78" cy="52"/>
                </a:xfrm>
                <a:custGeom>
                  <a:avLst/>
                  <a:gdLst>
                    <a:gd name="T0" fmla="*/ 0 w 101"/>
                    <a:gd name="T1" fmla="*/ 52 h 67"/>
                    <a:gd name="T2" fmla="*/ 60 w 101"/>
                    <a:gd name="T3" fmla="*/ 0 h 67"/>
                    <a:gd name="T4" fmla="*/ 35 w 101"/>
                    <a:gd name="T5" fmla="*/ 34 h 67"/>
                    <a:gd name="T6" fmla="*/ 78 w 101"/>
                    <a:gd name="T7" fmla="*/ 52 h 67"/>
                    <a:gd name="T8" fmla="*/ 0 w 101"/>
                    <a:gd name="T9" fmla="*/ 52 h 67"/>
                    <a:gd name="T10" fmla="*/ 0 60000 65536"/>
                    <a:gd name="T11" fmla="*/ 0 60000 65536"/>
                    <a:gd name="T12" fmla="*/ 0 60000 65536"/>
                    <a:gd name="T13" fmla="*/ 0 60000 65536"/>
                    <a:gd name="T14" fmla="*/ 0 60000 65536"/>
                    <a:gd name="T15" fmla="*/ 0 w 101"/>
                    <a:gd name="T16" fmla="*/ 0 h 67"/>
                    <a:gd name="T17" fmla="*/ 101 w 101"/>
                    <a:gd name="T18" fmla="*/ 67 h 67"/>
                  </a:gdLst>
                  <a:ahLst/>
                  <a:cxnLst>
                    <a:cxn ang="T10">
                      <a:pos x="T0" y="T1"/>
                    </a:cxn>
                    <a:cxn ang="T11">
                      <a:pos x="T2" y="T3"/>
                    </a:cxn>
                    <a:cxn ang="T12">
                      <a:pos x="T4" y="T5"/>
                    </a:cxn>
                    <a:cxn ang="T13">
                      <a:pos x="T6" y="T7"/>
                    </a:cxn>
                    <a:cxn ang="T14">
                      <a:pos x="T8" y="T9"/>
                    </a:cxn>
                  </a:cxnLst>
                  <a:rect l="T15" t="T16" r="T17" b="T18"/>
                  <a:pathLst>
                    <a:path w="101" h="67">
                      <a:moveTo>
                        <a:pt x="0" y="67"/>
                      </a:moveTo>
                      <a:lnTo>
                        <a:pt x="78" y="0"/>
                      </a:lnTo>
                      <a:lnTo>
                        <a:pt x="45" y="44"/>
                      </a:lnTo>
                      <a:lnTo>
                        <a:pt x="101" y="67"/>
                      </a:lnTo>
                      <a:lnTo>
                        <a:pt x="0"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06" name="Line 486"/>
                <p:cNvSpPr>
                  <a:spLocks noChangeAspect="1" noChangeShapeType="1"/>
                </p:cNvSpPr>
                <p:nvPr/>
              </p:nvSpPr>
              <p:spPr bwMode="auto">
                <a:xfrm flipH="1">
                  <a:off x="3872" y="1978"/>
                  <a:ext cx="172" cy="6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Freeform 491"/>
                <p:cNvSpPr>
                  <a:spLocks noChangeAspect="1"/>
                </p:cNvSpPr>
                <p:nvPr/>
              </p:nvSpPr>
              <p:spPr bwMode="auto">
                <a:xfrm>
                  <a:off x="3700" y="1961"/>
                  <a:ext cx="232" cy="198"/>
                </a:xfrm>
                <a:custGeom>
                  <a:avLst/>
                  <a:gdLst>
                    <a:gd name="T0" fmla="*/ 180 w 301"/>
                    <a:gd name="T1" fmla="*/ 129 h 257"/>
                    <a:gd name="T2" fmla="*/ 232 w 301"/>
                    <a:gd name="T3" fmla="*/ 103 h 257"/>
                    <a:gd name="T4" fmla="*/ 189 w 301"/>
                    <a:gd name="T5" fmla="*/ 77 h 257"/>
                    <a:gd name="T6" fmla="*/ 189 w 301"/>
                    <a:gd name="T7" fmla="*/ 35 h 257"/>
                    <a:gd name="T8" fmla="*/ 137 w 301"/>
                    <a:gd name="T9" fmla="*/ 52 h 257"/>
                    <a:gd name="T10" fmla="*/ 103 w 301"/>
                    <a:gd name="T11" fmla="*/ 0 h 257"/>
                    <a:gd name="T12" fmla="*/ 77 w 301"/>
                    <a:gd name="T13" fmla="*/ 52 h 257"/>
                    <a:gd name="T14" fmla="*/ 17 w 301"/>
                    <a:gd name="T15" fmla="*/ 60 h 257"/>
                    <a:gd name="T16" fmla="*/ 52 w 301"/>
                    <a:gd name="T17" fmla="*/ 86 h 257"/>
                    <a:gd name="T18" fmla="*/ 0 w 301"/>
                    <a:gd name="T19" fmla="*/ 120 h 257"/>
                    <a:gd name="T20" fmla="*/ 69 w 301"/>
                    <a:gd name="T21" fmla="*/ 138 h 257"/>
                    <a:gd name="T22" fmla="*/ 95 w 301"/>
                    <a:gd name="T23" fmla="*/ 198 h 257"/>
                    <a:gd name="T24" fmla="*/ 137 w 301"/>
                    <a:gd name="T25" fmla="*/ 146 h 257"/>
                    <a:gd name="T26" fmla="*/ 189 w 301"/>
                    <a:gd name="T27" fmla="*/ 163 h 257"/>
                    <a:gd name="T28" fmla="*/ 180 w 301"/>
                    <a:gd name="T29" fmla="*/ 129 h 2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1"/>
                    <a:gd name="T46" fmla="*/ 0 h 257"/>
                    <a:gd name="T47" fmla="*/ 301 w 301"/>
                    <a:gd name="T48" fmla="*/ 257 h 2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1" h="257">
                      <a:moveTo>
                        <a:pt x="234" y="167"/>
                      </a:moveTo>
                      <a:lnTo>
                        <a:pt x="301" y="134"/>
                      </a:lnTo>
                      <a:lnTo>
                        <a:pt x="245" y="100"/>
                      </a:lnTo>
                      <a:lnTo>
                        <a:pt x="245" y="45"/>
                      </a:lnTo>
                      <a:lnTo>
                        <a:pt x="178" y="67"/>
                      </a:lnTo>
                      <a:lnTo>
                        <a:pt x="134" y="0"/>
                      </a:lnTo>
                      <a:lnTo>
                        <a:pt x="100" y="67"/>
                      </a:lnTo>
                      <a:lnTo>
                        <a:pt x="22" y="78"/>
                      </a:lnTo>
                      <a:lnTo>
                        <a:pt x="67" y="112"/>
                      </a:lnTo>
                      <a:lnTo>
                        <a:pt x="0" y="156"/>
                      </a:lnTo>
                      <a:lnTo>
                        <a:pt x="89" y="179"/>
                      </a:lnTo>
                      <a:lnTo>
                        <a:pt x="123" y="257"/>
                      </a:lnTo>
                      <a:lnTo>
                        <a:pt x="178" y="190"/>
                      </a:lnTo>
                      <a:lnTo>
                        <a:pt x="245" y="212"/>
                      </a:lnTo>
                      <a:lnTo>
                        <a:pt x="234" y="167"/>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08" name="Line 492"/>
                <p:cNvSpPr>
                  <a:spLocks noChangeAspect="1" noChangeShapeType="1"/>
                </p:cNvSpPr>
                <p:nvPr/>
              </p:nvSpPr>
              <p:spPr bwMode="auto">
                <a:xfrm flipV="1">
                  <a:off x="3881" y="2064"/>
                  <a:ext cx="51"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493"/>
                <p:cNvSpPr>
                  <a:spLocks noChangeAspect="1" noChangeShapeType="1"/>
                </p:cNvSpPr>
                <p:nvPr/>
              </p:nvSpPr>
              <p:spPr bwMode="auto">
                <a:xfrm flipH="1" flipV="1">
                  <a:off x="3889" y="2038"/>
                  <a:ext cx="43"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494"/>
                <p:cNvSpPr>
                  <a:spLocks noChangeAspect="1" noChangeShapeType="1"/>
                </p:cNvSpPr>
                <p:nvPr/>
              </p:nvSpPr>
              <p:spPr bwMode="auto">
                <a:xfrm flipV="1">
                  <a:off x="3889" y="1996"/>
                  <a:ext cx="1" cy="4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495"/>
                <p:cNvSpPr>
                  <a:spLocks noChangeAspect="1" noChangeShapeType="1"/>
                </p:cNvSpPr>
                <p:nvPr/>
              </p:nvSpPr>
              <p:spPr bwMode="auto">
                <a:xfrm flipH="1">
                  <a:off x="3837" y="1996"/>
                  <a:ext cx="52"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496"/>
                <p:cNvSpPr>
                  <a:spLocks noChangeAspect="1" noChangeShapeType="1"/>
                </p:cNvSpPr>
                <p:nvPr/>
              </p:nvSpPr>
              <p:spPr bwMode="auto">
                <a:xfrm flipH="1" flipV="1">
                  <a:off x="3803" y="1961"/>
                  <a:ext cx="34"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497"/>
                <p:cNvSpPr>
                  <a:spLocks noChangeAspect="1" noChangeShapeType="1"/>
                </p:cNvSpPr>
                <p:nvPr/>
              </p:nvSpPr>
              <p:spPr bwMode="auto">
                <a:xfrm flipH="1">
                  <a:off x="3777" y="1961"/>
                  <a:ext cx="26"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498"/>
                <p:cNvSpPr>
                  <a:spLocks noChangeAspect="1" noChangeShapeType="1"/>
                </p:cNvSpPr>
                <p:nvPr/>
              </p:nvSpPr>
              <p:spPr bwMode="auto">
                <a:xfrm flipH="1">
                  <a:off x="3717" y="2013"/>
                  <a:ext cx="60"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499"/>
                <p:cNvSpPr>
                  <a:spLocks noChangeAspect="1" noChangeShapeType="1"/>
                </p:cNvSpPr>
                <p:nvPr/>
              </p:nvSpPr>
              <p:spPr bwMode="auto">
                <a:xfrm>
                  <a:off x="3717" y="2021"/>
                  <a:ext cx="35"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500"/>
                <p:cNvSpPr>
                  <a:spLocks noChangeAspect="1" noChangeShapeType="1"/>
                </p:cNvSpPr>
                <p:nvPr/>
              </p:nvSpPr>
              <p:spPr bwMode="auto">
                <a:xfrm flipH="1">
                  <a:off x="3700" y="2047"/>
                  <a:ext cx="52"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501"/>
                <p:cNvSpPr>
                  <a:spLocks noChangeAspect="1" noChangeShapeType="1"/>
                </p:cNvSpPr>
                <p:nvPr/>
              </p:nvSpPr>
              <p:spPr bwMode="auto">
                <a:xfrm>
                  <a:off x="3700" y="2081"/>
                  <a:ext cx="69" cy="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502"/>
                <p:cNvSpPr>
                  <a:spLocks noChangeAspect="1" noChangeShapeType="1"/>
                </p:cNvSpPr>
                <p:nvPr/>
              </p:nvSpPr>
              <p:spPr bwMode="auto">
                <a:xfrm>
                  <a:off x="3769" y="2099"/>
                  <a:ext cx="26" cy="6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503"/>
                <p:cNvSpPr>
                  <a:spLocks noChangeAspect="1" noChangeShapeType="1"/>
                </p:cNvSpPr>
                <p:nvPr/>
              </p:nvSpPr>
              <p:spPr bwMode="auto">
                <a:xfrm flipV="1">
                  <a:off x="3795" y="2108"/>
                  <a:ext cx="42" cy="5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504"/>
                <p:cNvSpPr>
                  <a:spLocks noChangeAspect="1" noChangeShapeType="1"/>
                </p:cNvSpPr>
                <p:nvPr/>
              </p:nvSpPr>
              <p:spPr bwMode="auto">
                <a:xfrm>
                  <a:off x="3837" y="2108"/>
                  <a:ext cx="52"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505"/>
                <p:cNvSpPr>
                  <a:spLocks noChangeAspect="1" noChangeShapeType="1"/>
                </p:cNvSpPr>
                <p:nvPr/>
              </p:nvSpPr>
              <p:spPr bwMode="auto">
                <a:xfrm flipH="1" flipV="1">
                  <a:off x="3881" y="2090"/>
                  <a:ext cx="8" cy="3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506"/>
                <p:cNvSpPr>
                  <a:spLocks noChangeAspect="1"/>
                </p:cNvSpPr>
                <p:nvPr/>
              </p:nvSpPr>
              <p:spPr bwMode="auto">
                <a:xfrm>
                  <a:off x="3553" y="1978"/>
                  <a:ext cx="69" cy="52"/>
                </a:xfrm>
                <a:custGeom>
                  <a:avLst/>
                  <a:gdLst>
                    <a:gd name="T0" fmla="*/ 0 w 89"/>
                    <a:gd name="T1" fmla="*/ 9 h 67"/>
                    <a:gd name="T2" fmla="*/ 69 w 89"/>
                    <a:gd name="T3" fmla="*/ 0 h 67"/>
                    <a:gd name="T4" fmla="*/ 26 w 89"/>
                    <a:gd name="T5" fmla="*/ 18 h 67"/>
                    <a:gd name="T6" fmla="*/ 60 w 89"/>
                    <a:gd name="T7" fmla="*/ 52 h 67"/>
                    <a:gd name="T8" fmla="*/ 0 w 89"/>
                    <a:gd name="T9" fmla="*/ 9 h 67"/>
                    <a:gd name="T10" fmla="*/ 0 60000 65536"/>
                    <a:gd name="T11" fmla="*/ 0 60000 65536"/>
                    <a:gd name="T12" fmla="*/ 0 60000 65536"/>
                    <a:gd name="T13" fmla="*/ 0 60000 65536"/>
                    <a:gd name="T14" fmla="*/ 0 60000 65536"/>
                    <a:gd name="T15" fmla="*/ 0 w 89"/>
                    <a:gd name="T16" fmla="*/ 0 h 67"/>
                    <a:gd name="T17" fmla="*/ 89 w 89"/>
                    <a:gd name="T18" fmla="*/ 67 h 67"/>
                  </a:gdLst>
                  <a:ahLst/>
                  <a:cxnLst>
                    <a:cxn ang="T10">
                      <a:pos x="T0" y="T1"/>
                    </a:cxn>
                    <a:cxn ang="T11">
                      <a:pos x="T2" y="T3"/>
                    </a:cxn>
                    <a:cxn ang="T12">
                      <a:pos x="T4" y="T5"/>
                    </a:cxn>
                    <a:cxn ang="T13">
                      <a:pos x="T6" y="T7"/>
                    </a:cxn>
                    <a:cxn ang="T14">
                      <a:pos x="T8" y="T9"/>
                    </a:cxn>
                  </a:cxnLst>
                  <a:rect l="T15" t="T16" r="T17" b="T18"/>
                  <a:pathLst>
                    <a:path w="89" h="67">
                      <a:moveTo>
                        <a:pt x="0" y="12"/>
                      </a:moveTo>
                      <a:lnTo>
                        <a:pt x="89" y="0"/>
                      </a:lnTo>
                      <a:lnTo>
                        <a:pt x="34" y="23"/>
                      </a:lnTo>
                      <a:lnTo>
                        <a:pt x="78" y="67"/>
                      </a:lnTo>
                      <a:lnTo>
                        <a:pt x="0" y="12"/>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23" name="Line 507"/>
                <p:cNvSpPr>
                  <a:spLocks noChangeAspect="1" noChangeShapeType="1"/>
                </p:cNvSpPr>
                <p:nvPr/>
              </p:nvSpPr>
              <p:spPr bwMode="auto">
                <a:xfrm flipH="1" flipV="1">
                  <a:off x="3579" y="1996"/>
                  <a:ext cx="258" cy="60"/>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510"/>
                <p:cNvSpPr>
                  <a:spLocks noChangeAspect="1"/>
                </p:cNvSpPr>
                <p:nvPr/>
              </p:nvSpPr>
              <p:spPr bwMode="auto">
                <a:xfrm>
                  <a:off x="3553" y="2081"/>
                  <a:ext cx="78" cy="52"/>
                </a:xfrm>
                <a:custGeom>
                  <a:avLst/>
                  <a:gdLst>
                    <a:gd name="T0" fmla="*/ 0 w 101"/>
                    <a:gd name="T1" fmla="*/ 52 h 67"/>
                    <a:gd name="T2" fmla="*/ 60 w 101"/>
                    <a:gd name="T3" fmla="*/ 0 h 67"/>
                    <a:gd name="T4" fmla="*/ 35 w 101"/>
                    <a:gd name="T5" fmla="*/ 35 h 67"/>
                    <a:gd name="T6" fmla="*/ 78 w 101"/>
                    <a:gd name="T7" fmla="*/ 52 h 67"/>
                    <a:gd name="T8" fmla="*/ 0 w 101"/>
                    <a:gd name="T9" fmla="*/ 52 h 67"/>
                    <a:gd name="T10" fmla="*/ 0 60000 65536"/>
                    <a:gd name="T11" fmla="*/ 0 60000 65536"/>
                    <a:gd name="T12" fmla="*/ 0 60000 65536"/>
                    <a:gd name="T13" fmla="*/ 0 60000 65536"/>
                    <a:gd name="T14" fmla="*/ 0 60000 65536"/>
                    <a:gd name="T15" fmla="*/ 0 w 101"/>
                    <a:gd name="T16" fmla="*/ 0 h 67"/>
                    <a:gd name="T17" fmla="*/ 101 w 101"/>
                    <a:gd name="T18" fmla="*/ 67 h 67"/>
                  </a:gdLst>
                  <a:ahLst/>
                  <a:cxnLst>
                    <a:cxn ang="T10">
                      <a:pos x="T0" y="T1"/>
                    </a:cxn>
                    <a:cxn ang="T11">
                      <a:pos x="T2" y="T3"/>
                    </a:cxn>
                    <a:cxn ang="T12">
                      <a:pos x="T4" y="T5"/>
                    </a:cxn>
                    <a:cxn ang="T13">
                      <a:pos x="T6" y="T7"/>
                    </a:cxn>
                    <a:cxn ang="T14">
                      <a:pos x="T8" y="T9"/>
                    </a:cxn>
                  </a:cxnLst>
                  <a:rect l="T15" t="T16" r="T17" b="T18"/>
                  <a:pathLst>
                    <a:path w="101" h="67">
                      <a:moveTo>
                        <a:pt x="0" y="67"/>
                      </a:moveTo>
                      <a:lnTo>
                        <a:pt x="78" y="0"/>
                      </a:lnTo>
                      <a:lnTo>
                        <a:pt x="45" y="45"/>
                      </a:lnTo>
                      <a:lnTo>
                        <a:pt x="101" y="67"/>
                      </a:lnTo>
                      <a:lnTo>
                        <a:pt x="0" y="67"/>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25" name="Line 511"/>
                <p:cNvSpPr>
                  <a:spLocks noChangeAspect="1" noChangeShapeType="1"/>
                </p:cNvSpPr>
                <p:nvPr/>
              </p:nvSpPr>
              <p:spPr bwMode="auto">
                <a:xfrm flipH="1">
                  <a:off x="3588" y="2064"/>
                  <a:ext cx="241" cy="52"/>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512"/>
                <p:cNvSpPr>
                  <a:spLocks noChangeAspect="1"/>
                </p:cNvSpPr>
                <p:nvPr/>
              </p:nvSpPr>
              <p:spPr bwMode="auto">
                <a:xfrm>
                  <a:off x="3976" y="2064"/>
                  <a:ext cx="77" cy="52"/>
                </a:xfrm>
                <a:custGeom>
                  <a:avLst/>
                  <a:gdLst>
                    <a:gd name="T0" fmla="*/ 77 w 100"/>
                    <a:gd name="T1" fmla="*/ 43 h 67"/>
                    <a:gd name="T2" fmla="*/ 0 w 100"/>
                    <a:gd name="T3" fmla="*/ 52 h 67"/>
                    <a:gd name="T4" fmla="*/ 34 w 100"/>
                    <a:gd name="T5" fmla="*/ 35 h 67"/>
                    <a:gd name="T6" fmla="*/ 8 w 100"/>
                    <a:gd name="T7" fmla="*/ 0 h 67"/>
                    <a:gd name="T8" fmla="*/ 77 w 100"/>
                    <a:gd name="T9" fmla="*/ 43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100" y="56"/>
                      </a:moveTo>
                      <a:lnTo>
                        <a:pt x="0" y="67"/>
                      </a:lnTo>
                      <a:lnTo>
                        <a:pt x="44" y="45"/>
                      </a:lnTo>
                      <a:lnTo>
                        <a:pt x="11" y="0"/>
                      </a:lnTo>
                      <a:lnTo>
                        <a:pt x="100" y="56"/>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27" name="Line 513"/>
                <p:cNvSpPr>
                  <a:spLocks noChangeAspect="1" noChangeShapeType="1"/>
                </p:cNvSpPr>
                <p:nvPr/>
              </p:nvSpPr>
              <p:spPr bwMode="auto">
                <a:xfrm>
                  <a:off x="3837" y="2056"/>
                  <a:ext cx="173" cy="43"/>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514"/>
                <p:cNvSpPr>
                  <a:spLocks noChangeAspect="1"/>
                </p:cNvSpPr>
                <p:nvPr/>
              </p:nvSpPr>
              <p:spPr bwMode="auto">
                <a:xfrm>
                  <a:off x="4225" y="2125"/>
                  <a:ext cx="87" cy="51"/>
                </a:xfrm>
                <a:custGeom>
                  <a:avLst/>
                  <a:gdLst>
                    <a:gd name="T0" fmla="*/ 87 w 112"/>
                    <a:gd name="T1" fmla="*/ 43 h 67"/>
                    <a:gd name="T2" fmla="*/ 0 w 112"/>
                    <a:gd name="T3" fmla="*/ 51 h 67"/>
                    <a:gd name="T4" fmla="*/ 44 w 112"/>
                    <a:gd name="T5" fmla="*/ 34 h 67"/>
                    <a:gd name="T6" fmla="*/ 18 w 112"/>
                    <a:gd name="T7" fmla="*/ 0 h 67"/>
                    <a:gd name="T8" fmla="*/ 87 w 112"/>
                    <a:gd name="T9" fmla="*/ 43 h 67"/>
                    <a:gd name="T10" fmla="*/ 0 60000 65536"/>
                    <a:gd name="T11" fmla="*/ 0 60000 65536"/>
                    <a:gd name="T12" fmla="*/ 0 60000 65536"/>
                    <a:gd name="T13" fmla="*/ 0 60000 65536"/>
                    <a:gd name="T14" fmla="*/ 0 60000 65536"/>
                    <a:gd name="T15" fmla="*/ 0 w 112"/>
                    <a:gd name="T16" fmla="*/ 0 h 67"/>
                    <a:gd name="T17" fmla="*/ 112 w 112"/>
                    <a:gd name="T18" fmla="*/ 67 h 67"/>
                  </a:gdLst>
                  <a:ahLst/>
                  <a:cxnLst>
                    <a:cxn ang="T10">
                      <a:pos x="T0" y="T1"/>
                    </a:cxn>
                    <a:cxn ang="T11">
                      <a:pos x="T2" y="T3"/>
                    </a:cxn>
                    <a:cxn ang="T12">
                      <a:pos x="T4" y="T5"/>
                    </a:cxn>
                    <a:cxn ang="T13">
                      <a:pos x="T6" y="T7"/>
                    </a:cxn>
                    <a:cxn ang="T14">
                      <a:pos x="T8" y="T9"/>
                    </a:cxn>
                  </a:cxnLst>
                  <a:rect l="T15" t="T16" r="T17" b="T18"/>
                  <a:pathLst>
                    <a:path w="112" h="67">
                      <a:moveTo>
                        <a:pt x="112" y="56"/>
                      </a:moveTo>
                      <a:lnTo>
                        <a:pt x="0" y="67"/>
                      </a:lnTo>
                      <a:lnTo>
                        <a:pt x="56" y="45"/>
                      </a:lnTo>
                      <a:lnTo>
                        <a:pt x="23" y="0"/>
                      </a:lnTo>
                      <a:lnTo>
                        <a:pt x="112" y="56"/>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29" name="Line 515"/>
                <p:cNvSpPr>
                  <a:spLocks noChangeAspect="1" noChangeShapeType="1"/>
                </p:cNvSpPr>
                <p:nvPr/>
              </p:nvSpPr>
              <p:spPr bwMode="auto">
                <a:xfrm flipH="1" flipV="1">
                  <a:off x="4123" y="2125"/>
                  <a:ext cx="146" cy="34"/>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Freeform 516"/>
                <p:cNvSpPr>
                  <a:spLocks noChangeAspect="1"/>
                </p:cNvSpPr>
                <p:nvPr/>
              </p:nvSpPr>
              <p:spPr bwMode="auto">
                <a:xfrm>
                  <a:off x="4476" y="2185"/>
                  <a:ext cx="77" cy="52"/>
                </a:xfrm>
                <a:custGeom>
                  <a:avLst/>
                  <a:gdLst>
                    <a:gd name="T0" fmla="*/ 77 w 100"/>
                    <a:gd name="T1" fmla="*/ 52 h 67"/>
                    <a:gd name="T2" fmla="*/ 0 w 100"/>
                    <a:gd name="T3" fmla="*/ 52 h 67"/>
                    <a:gd name="T4" fmla="*/ 43 w 100"/>
                    <a:gd name="T5" fmla="*/ 35 h 67"/>
                    <a:gd name="T6" fmla="*/ 8 w 100"/>
                    <a:gd name="T7" fmla="*/ 0 h 67"/>
                    <a:gd name="T8" fmla="*/ 77 w 100"/>
                    <a:gd name="T9" fmla="*/ 52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100" y="67"/>
                      </a:moveTo>
                      <a:lnTo>
                        <a:pt x="0" y="67"/>
                      </a:lnTo>
                      <a:lnTo>
                        <a:pt x="56" y="45"/>
                      </a:lnTo>
                      <a:lnTo>
                        <a:pt x="11" y="0"/>
                      </a:lnTo>
                      <a:lnTo>
                        <a:pt x="100" y="67"/>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31" name="Line 517"/>
                <p:cNvSpPr>
                  <a:spLocks noChangeAspect="1" noChangeShapeType="1"/>
                </p:cNvSpPr>
                <p:nvPr/>
              </p:nvSpPr>
              <p:spPr bwMode="auto">
                <a:xfrm>
                  <a:off x="4312" y="2168"/>
                  <a:ext cx="207" cy="52"/>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Freeform 518"/>
                <p:cNvSpPr>
                  <a:spLocks noChangeAspect="1"/>
                </p:cNvSpPr>
                <p:nvPr/>
              </p:nvSpPr>
              <p:spPr bwMode="auto">
                <a:xfrm>
                  <a:off x="4027" y="2211"/>
                  <a:ext cx="78" cy="51"/>
                </a:xfrm>
                <a:custGeom>
                  <a:avLst/>
                  <a:gdLst>
                    <a:gd name="T0" fmla="*/ 0 w 100"/>
                    <a:gd name="T1" fmla="*/ 42 h 66"/>
                    <a:gd name="T2" fmla="*/ 61 w 100"/>
                    <a:gd name="T3" fmla="*/ 0 h 66"/>
                    <a:gd name="T4" fmla="*/ 34 w 100"/>
                    <a:gd name="T5" fmla="*/ 34 h 66"/>
                    <a:gd name="T6" fmla="*/ 78 w 100"/>
                    <a:gd name="T7" fmla="*/ 51 h 66"/>
                    <a:gd name="T8" fmla="*/ 0 w 100"/>
                    <a:gd name="T9" fmla="*/ 42 h 66"/>
                    <a:gd name="T10" fmla="*/ 0 60000 65536"/>
                    <a:gd name="T11" fmla="*/ 0 60000 65536"/>
                    <a:gd name="T12" fmla="*/ 0 60000 65536"/>
                    <a:gd name="T13" fmla="*/ 0 60000 65536"/>
                    <a:gd name="T14" fmla="*/ 0 60000 65536"/>
                    <a:gd name="T15" fmla="*/ 0 w 100"/>
                    <a:gd name="T16" fmla="*/ 0 h 66"/>
                    <a:gd name="T17" fmla="*/ 100 w 100"/>
                    <a:gd name="T18" fmla="*/ 66 h 66"/>
                  </a:gdLst>
                  <a:ahLst/>
                  <a:cxnLst>
                    <a:cxn ang="T10">
                      <a:pos x="T0" y="T1"/>
                    </a:cxn>
                    <a:cxn ang="T11">
                      <a:pos x="T2" y="T3"/>
                    </a:cxn>
                    <a:cxn ang="T12">
                      <a:pos x="T4" y="T5"/>
                    </a:cxn>
                    <a:cxn ang="T13">
                      <a:pos x="T6" y="T7"/>
                    </a:cxn>
                    <a:cxn ang="T14">
                      <a:pos x="T8" y="T9"/>
                    </a:cxn>
                  </a:cxnLst>
                  <a:rect l="T15" t="T16" r="T17" b="T18"/>
                  <a:pathLst>
                    <a:path w="100" h="66">
                      <a:moveTo>
                        <a:pt x="0" y="55"/>
                      </a:moveTo>
                      <a:lnTo>
                        <a:pt x="78" y="0"/>
                      </a:lnTo>
                      <a:lnTo>
                        <a:pt x="44" y="44"/>
                      </a:lnTo>
                      <a:lnTo>
                        <a:pt x="100" y="66"/>
                      </a:lnTo>
                      <a:lnTo>
                        <a:pt x="0" y="55"/>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33" name="Line 519"/>
                <p:cNvSpPr>
                  <a:spLocks noChangeAspect="1" noChangeShapeType="1"/>
                </p:cNvSpPr>
                <p:nvPr/>
              </p:nvSpPr>
              <p:spPr bwMode="auto">
                <a:xfrm flipH="1">
                  <a:off x="4061" y="2176"/>
                  <a:ext cx="234" cy="69"/>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Freeform 520"/>
                <p:cNvSpPr>
                  <a:spLocks noChangeAspect="1"/>
                </p:cNvSpPr>
                <p:nvPr/>
              </p:nvSpPr>
              <p:spPr bwMode="auto">
                <a:xfrm>
                  <a:off x="4476" y="2090"/>
                  <a:ext cx="77" cy="52"/>
                </a:xfrm>
                <a:custGeom>
                  <a:avLst/>
                  <a:gdLst>
                    <a:gd name="T0" fmla="*/ 77 w 100"/>
                    <a:gd name="T1" fmla="*/ 9 h 67"/>
                    <a:gd name="T2" fmla="*/ 8 w 100"/>
                    <a:gd name="T3" fmla="*/ 52 h 67"/>
                    <a:gd name="T4" fmla="*/ 43 w 100"/>
                    <a:gd name="T5" fmla="*/ 18 h 67"/>
                    <a:gd name="T6" fmla="*/ 0 w 100"/>
                    <a:gd name="T7" fmla="*/ 0 h 67"/>
                    <a:gd name="T8" fmla="*/ 77 w 100"/>
                    <a:gd name="T9" fmla="*/ 9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100" y="12"/>
                      </a:moveTo>
                      <a:lnTo>
                        <a:pt x="11" y="67"/>
                      </a:lnTo>
                      <a:lnTo>
                        <a:pt x="56" y="23"/>
                      </a:lnTo>
                      <a:lnTo>
                        <a:pt x="0" y="0"/>
                      </a:lnTo>
                      <a:lnTo>
                        <a:pt x="100" y="12"/>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35" name="Line 521"/>
                <p:cNvSpPr>
                  <a:spLocks noChangeAspect="1" noChangeShapeType="1"/>
                </p:cNvSpPr>
                <p:nvPr/>
              </p:nvSpPr>
              <p:spPr bwMode="auto">
                <a:xfrm flipV="1">
                  <a:off x="4312" y="2108"/>
                  <a:ext cx="207" cy="60"/>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Oval 524"/>
                <p:cNvSpPr>
                  <a:spLocks noChangeAspect="1" noChangeArrowheads="1"/>
                </p:cNvSpPr>
                <p:nvPr/>
              </p:nvSpPr>
              <p:spPr bwMode="auto">
                <a:xfrm>
                  <a:off x="3479" y="1956"/>
                  <a:ext cx="53" cy="53"/>
                </a:xfrm>
                <a:prstGeom prst="ellipse">
                  <a:avLst/>
                </a:prstGeom>
                <a:solidFill>
                  <a:srgbClr val="3333FF"/>
                </a:solidFill>
                <a:ln w="17463">
                  <a:solidFill>
                    <a:srgbClr val="3333FF"/>
                  </a:solidFill>
                  <a:round/>
                  <a:headEnd/>
                  <a:tailEnd/>
                </a:ln>
              </p:spPr>
              <p:txBody>
                <a:bodyPr/>
                <a:lstStyle/>
                <a:p>
                  <a:endParaRPr lang="zh-CN" altLang="zh-CN"/>
                </a:p>
              </p:txBody>
            </p:sp>
            <p:sp>
              <p:nvSpPr>
                <p:cNvPr id="137" name="Oval 525"/>
                <p:cNvSpPr>
                  <a:spLocks noChangeAspect="1" noChangeArrowheads="1"/>
                </p:cNvSpPr>
                <p:nvPr/>
              </p:nvSpPr>
              <p:spPr bwMode="auto">
                <a:xfrm>
                  <a:off x="3479" y="2112"/>
                  <a:ext cx="53" cy="52"/>
                </a:xfrm>
                <a:prstGeom prst="ellipse">
                  <a:avLst/>
                </a:prstGeom>
                <a:solidFill>
                  <a:srgbClr val="3333FF"/>
                </a:solidFill>
                <a:ln w="17463">
                  <a:solidFill>
                    <a:srgbClr val="3333FF"/>
                  </a:solidFill>
                  <a:round/>
                  <a:headEnd/>
                  <a:tailEnd/>
                </a:ln>
              </p:spPr>
              <p:txBody>
                <a:bodyPr/>
                <a:lstStyle/>
                <a:p>
                  <a:endParaRPr lang="zh-CN" altLang="zh-CN"/>
                </a:p>
              </p:txBody>
            </p:sp>
            <p:sp>
              <p:nvSpPr>
                <p:cNvPr id="138" name="Oval 526"/>
                <p:cNvSpPr>
                  <a:spLocks noChangeAspect="1" noChangeArrowheads="1"/>
                </p:cNvSpPr>
                <p:nvPr/>
              </p:nvSpPr>
              <p:spPr bwMode="auto">
                <a:xfrm>
                  <a:off x="3971" y="2232"/>
                  <a:ext cx="53" cy="53"/>
                </a:xfrm>
                <a:prstGeom prst="ellipse">
                  <a:avLst/>
                </a:prstGeom>
                <a:solidFill>
                  <a:srgbClr val="3333FF"/>
                </a:solidFill>
                <a:ln w="17463">
                  <a:solidFill>
                    <a:srgbClr val="3333FF"/>
                  </a:solidFill>
                  <a:round/>
                  <a:headEnd/>
                  <a:tailEnd/>
                </a:ln>
              </p:spPr>
              <p:txBody>
                <a:bodyPr/>
                <a:lstStyle/>
                <a:p>
                  <a:endParaRPr lang="zh-CN" altLang="zh-CN"/>
                </a:p>
              </p:txBody>
            </p:sp>
            <p:sp>
              <p:nvSpPr>
                <p:cNvPr id="139" name="Oval 527"/>
                <p:cNvSpPr>
                  <a:spLocks noChangeAspect="1" noChangeArrowheads="1"/>
                </p:cNvSpPr>
                <p:nvPr/>
              </p:nvSpPr>
              <p:spPr bwMode="auto">
                <a:xfrm>
                  <a:off x="4557" y="2060"/>
                  <a:ext cx="62" cy="52"/>
                </a:xfrm>
                <a:prstGeom prst="ellipse">
                  <a:avLst/>
                </a:prstGeom>
                <a:solidFill>
                  <a:srgbClr val="FFFFFF"/>
                </a:solidFill>
                <a:ln w="17463">
                  <a:solidFill>
                    <a:srgbClr val="EE0000"/>
                  </a:solidFill>
                  <a:round/>
                  <a:headEnd/>
                  <a:tailEnd/>
                </a:ln>
              </p:spPr>
              <p:txBody>
                <a:bodyPr/>
                <a:lstStyle/>
                <a:p>
                  <a:endParaRPr lang="zh-CN" altLang="zh-CN"/>
                </a:p>
              </p:txBody>
            </p:sp>
            <p:sp>
              <p:nvSpPr>
                <p:cNvPr id="140" name="Oval 528"/>
                <p:cNvSpPr>
                  <a:spLocks noChangeAspect="1" noChangeArrowheads="1"/>
                </p:cNvSpPr>
                <p:nvPr/>
              </p:nvSpPr>
              <p:spPr bwMode="auto">
                <a:xfrm>
                  <a:off x="4557" y="2206"/>
                  <a:ext cx="62" cy="62"/>
                </a:xfrm>
                <a:prstGeom prst="ellipse">
                  <a:avLst/>
                </a:prstGeom>
                <a:solidFill>
                  <a:srgbClr val="FFFFFF"/>
                </a:solidFill>
                <a:ln w="17463">
                  <a:solidFill>
                    <a:srgbClr val="EE0000"/>
                  </a:solidFill>
                  <a:round/>
                  <a:headEnd/>
                  <a:tailEnd/>
                </a:ln>
              </p:spPr>
              <p:txBody>
                <a:bodyPr/>
                <a:lstStyle/>
                <a:p>
                  <a:endParaRPr lang="zh-CN" altLang="zh-CN"/>
                </a:p>
              </p:txBody>
            </p:sp>
            <p:sp>
              <p:nvSpPr>
                <p:cNvPr id="141" name="Oval 529"/>
                <p:cNvSpPr>
                  <a:spLocks noChangeAspect="1" noChangeArrowheads="1"/>
                </p:cNvSpPr>
                <p:nvPr/>
              </p:nvSpPr>
              <p:spPr bwMode="auto">
                <a:xfrm>
                  <a:off x="4065" y="2085"/>
                  <a:ext cx="62" cy="61"/>
                </a:xfrm>
                <a:prstGeom prst="ellipse">
                  <a:avLst/>
                </a:prstGeom>
                <a:solidFill>
                  <a:srgbClr val="FFFFFF"/>
                </a:solidFill>
                <a:ln w="17463">
                  <a:solidFill>
                    <a:srgbClr val="EE0000"/>
                  </a:solidFill>
                  <a:round/>
                  <a:headEnd/>
                  <a:tailEnd/>
                </a:ln>
              </p:spPr>
              <p:txBody>
                <a:bodyPr/>
                <a:lstStyle/>
                <a:p>
                  <a:endParaRPr lang="zh-CN" altLang="zh-CN"/>
                </a:p>
              </p:txBody>
            </p:sp>
            <p:sp>
              <p:nvSpPr>
                <p:cNvPr id="142" name="Freeform 540"/>
                <p:cNvSpPr>
                  <a:spLocks noChangeAspect="1"/>
                </p:cNvSpPr>
                <p:nvPr/>
              </p:nvSpPr>
              <p:spPr bwMode="auto">
                <a:xfrm>
                  <a:off x="3622" y="1659"/>
                  <a:ext cx="224" cy="198"/>
                </a:xfrm>
                <a:custGeom>
                  <a:avLst/>
                  <a:gdLst>
                    <a:gd name="T0" fmla="*/ 173 w 290"/>
                    <a:gd name="T1" fmla="*/ 121 h 256"/>
                    <a:gd name="T2" fmla="*/ 224 w 290"/>
                    <a:gd name="T3" fmla="*/ 104 h 256"/>
                    <a:gd name="T4" fmla="*/ 190 w 290"/>
                    <a:gd name="T5" fmla="*/ 77 h 256"/>
                    <a:gd name="T6" fmla="*/ 182 w 290"/>
                    <a:gd name="T7" fmla="*/ 34 h 256"/>
                    <a:gd name="T8" fmla="*/ 138 w 290"/>
                    <a:gd name="T9" fmla="*/ 43 h 256"/>
                    <a:gd name="T10" fmla="*/ 104 w 290"/>
                    <a:gd name="T11" fmla="*/ 0 h 256"/>
                    <a:gd name="T12" fmla="*/ 78 w 290"/>
                    <a:gd name="T13" fmla="*/ 52 h 256"/>
                    <a:gd name="T14" fmla="*/ 18 w 290"/>
                    <a:gd name="T15" fmla="*/ 52 h 256"/>
                    <a:gd name="T16" fmla="*/ 52 w 290"/>
                    <a:gd name="T17" fmla="*/ 86 h 256"/>
                    <a:gd name="T18" fmla="*/ 0 w 290"/>
                    <a:gd name="T19" fmla="*/ 121 h 256"/>
                    <a:gd name="T20" fmla="*/ 70 w 290"/>
                    <a:gd name="T21" fmla="*/ 129 h 256"/>
                    <a:gd name="T22" fmla="*/ 95 w 290"/>
                    <a:gd name="T23" fmla="*/ 198 h 256"/>
                    <a:gd name="T24" fmla="*/ 130 w 290"/>
                    <a:gd name="T25" fmla="*/ 146 h 256"/>
                    <a:gd name="T26" fmla="*/ 190 w 290"/>
                    <a:gd name="T27" fmla="*/ 164 h 256"/>
                    <a:gd name="T28" fmla="*/ 173 w 290"/>
                    <a:gd name="T29" fmla="*/ 121 h 2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
                    <a:gd name="T46" fmla="*/ 0 h 256"/>
                    <a:gd name="T47" fmla="*/ 290 w 290"/>
                    <a:gd name="T48" fmla="*/ 256 h 2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 h="256">
                      <a:moveTo>
                        <a:pt x="224" y="156"/>
                      </a:moveTo>
                      <a:lnTo>
                        <a:pt x="290" y="134"/>
                      </a:lnTo>
                      <a:lnTo>
                        <a:pt x="246" y="100"/>
                      </a:lnTo>
                      <a:lnTo>
                        <a:pt x="235" y="44"/>
                      </a:lnTo>
                      <a:lnTo>
                        <a:pt x="179" y="56"/>
                      </a:lnTo>
                      <a:lnTo>
                        <a:pt x="134" y="0"/>
                      </a:lnTo>
                      <a:lnTo>
                        <a:pt x="101" y="67"/>
                      </a:lnTo>
                      <a:lnTo>
                        <a:pt x="23" y="67"/>
                      </a:lnTo>
                      <a:lnTo>
                        <a:pt x="67" y="111"/>
                      </a:lnTo>
                      <a:lnTo>
                        <a:pt x="0" y="156"/>
                      </a:lnTo>
                      <a:lnTo>
                        <a:pt x="90" y="167"/>
                      </a:lnTo>
                      <a:lnTo>
                        <a:pt x="123" y="256"/>
                      </a:lnTo>
                      <a:lnTo>
                        <a:pt x="168" y="189"/>
                      </a:lnTo>
                      <a:lnTo>
                        <a:pt x="246" y="212"/>
                      </a:lnTo>
                      <a:lnTo>
                        <a:pt x="224" y="15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43" name="Line 541"/>
                <p:cNvSpPr>
                  <a:spLocks noChangeAspect="1" noChangeShapeType="1"/>
                </p:cNvSpPr>
                <p:nvPr/>
              </p:nvSpPr>
              <p:spPr bwMode="auto">
                <a:xfrm flipV="1">
                  <a:off x="3795" y="1763"/>
                  <a:ext cx="51"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542"/>
                <p:cNvSpPr>
                  <a:spLocks noChangeAspect="1" noChangeShapeType="1"/>
                </p:cNvSpPr>
                <p:nvPr/>
              </p:nvSpPr>
              <p:spPr bwMode="auto">
                <a:xfrm flipH="1" flipV="1">
                  <a:off x="3812" y="1737"/>
                  <a:ext cx="34"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543"/>
                <p:cNvSpPr>
                  <a:spLocks noChangeAspect="1" noChangeShapeType="1"/>
                </p:cNvSpPr>
                <p:nvPr/>
              </p:nvSpPr>
              <p:spPr bwMode="auto">
                <a:xfrm flipH="1" flipV="1">
                  <a:off x="3803" y="1693"/>
                  <a:ext cx="9"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544"/>
                <p:cNvSpPr>
                  <a:spLocks noChangeAspect="1" noChangeShapeType="1"/>
                </p:cNvSpPr>
                <p:nvPr/>
              </p:nvSpPr>
              <p:spPr bwMode="auto">
                <a:xfrm flipH="1">
                  <a:off x="3760" y="1693"/>
                  <a:ext cx="43" cy="1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545"/>
                <p:cNvSpPr>
                  <a:spLocks noChangeAspect="1" noChangeShapeType="1"/>
                </p:cNvSpPr>
                <p:nvPr/>
              </p:nvSpPr>
              <p:spPr bwMode="auto">
                <a:xfrm flipH="1" flipV="1">
                  <a:off x="3725" y="1659"/>
                  <a:ext cx="35" cy="4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546"/>
                <p:cNvSpPr>
                  <a:spLocks noChangeAspect="1" noChangeShapeType="1"/>
                </p:cNvSpPr>
                <p:nvPr/>
              </p:nvSpPr>
              <p:spPr bwMode="auto">
                <a:xfrm flipH="1">
                  <a:off x="3700" y="1659"/>
                  <a:ext cx="25"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547"/>
                <p:cNvSpPr>
                  <a:spLocks noChangeAspect="1" noChangeShapeType="1"/>
                </p:cNvSpPr>
                <p:nvPr/>
              </p:nvSpPr>
              <p:spPr bwMode="auto">
                <a:xfrm flipH="1">
                  <a:off x="3639" y="1711"/>
                  <a:ext cx="6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548"/>
                <p:cNvSpPr>
                  <a:spLocks noChangeAspect="1" noChangeShapeType="1"/>
                </p:cNvSpPr>
                <p:nvPr/>
              </p:nvSpPr>
              <p:spPr bwMode="auto">
                <a:xfrm>
                  <a:off x="3639" y="1711"/>
                  <a:ext cx="34"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549"/>
                <p:cNvSpPr>
                  <a:spLocks noChangeAspect="1" noChangeShapeType="1"/>
                </p:cNvSpPr>
                <p:nvPr/>
              </p:nvSpPr>
              <p:spPr bwMode="auto">
                <a:xfrm flipH="1">
                  <a:off x="3622" y="1745"/>
                  <a:ext cx="51" cy="3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550"/>
                <p:cNvSpPr>
                  <a:spLocks noChangeAspect="1" noChangeShapeType="1"/>
                </p:cNvSpPr>
                <p:nvPr/>
              </p:nvSpPr>
              <p:spPr bwMode="auto">
                <a:xfrm>
                  <a:off x="3622" y="1780"/>
                  <a:ext cx="69"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551"/>
                <p:cNvSpPr>
                  <a:spLocks noChangeAspect="1" noChangeShapeType="1"/>
                </p:cNvSpPr>
                <p:nvPr/>
              </p:nvSpPr>
              <p:spPr bwMode="auto">
                <a:xfrm>
                  <a:off x="3691" y="1788"/>
                  <a:ext cx="26" cy="6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552"/>
                <p:cNvSpPr>
                  <a:spLocks noChangeAspect="1" noChangeShapeType="1"/>
                </p:cNvSpPr>
                <p:nvPr/>
              </p:nvSpPr>
              <p:spPr bwMode="auto">
                <a:xfrm flipV="1">
                  <a:off x="3717" y="1805"/>
                  <a:ext cx="35"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553"/>
                <p:cNvSpPr>
                  <a:spLocks noChangeAspect="1" noChangeShapeType="1"/>
                </p:cNvSpPr>
                <p:nvPr/>
              </p:nvSpPr>
              <p:spPr bwMode="auto">
                <a:xfrm>
                  <a:off x="3752" y="1805"/>
                  <a:ext cx="60" cy="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554"/>
                <p:cNvSpPr>
                  <a:spLocks noChangeAspect="1" noChangeShapeType="1"/>
                </p:cNvSpPr>
                <p:nvPr/>
              </p:nvSpPr>
              <p:spPr bwMode="auto">
                <a:xfrm flipH="1" flipV="1">
                  <a:off x="3795" y="1780"/>
                  <a:ext cx="17"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Freeform 555"/>
                <p:cNvSpPr>
                  <a:spLocks noChangeAspect="1"/>
                </p:cNvSpPr>
                <p:nvPr/>
              </p:nvSpPr>
              <p:spPr bwMode="auto">
                <a:xfrm>
                  <a:off x="3708" y="1737"/>
                  <a:ext cx="78" cy="51"/>
                </a:xfrm>
                <a:custGeom>
                  <a:avLst/>
                  <a:gdLst>
                    <a:gd name="T0" fmla="*/ 0 w 100"/>
                    <a:gd name="T1" fmla="*/ 8 h 67"/>
                    <a:gd name="T2" fmla="*/ 78 w 100"/>
                    <a:gd name="T3" fmla="*/ 0 h 67"/>
                    <a:gd name="T4" fmla="*/ 35 w 100"/>
                    <a:gd name="T5" fmla="*/ 17 h 67"/>
                    <a:gd name="T6" fmla="*/ 61 w 100"/>
                    <a:gd name="T7" fmla="*/ 51 h 67"/>
                    <a:gd name="T8" fmla="*/ 0 w 100"/>
                    <a:gd name="T9" fmla="*/ 8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0" y="11"/>
                      </a:moveTo>
                      <a:lnTo>
                        <a:pt x="100" y="0"/>
                      </a:lnTo>
                      <a:lnTo>
                        <a:pt x="45" y="22"/>
                      </a:lnTo>
                      <a:lnTo>
                        <a:pt x="78" y="67"/>
                      </a:lnTo>
                      <a:lnTo>
                        <a:pt x="0" y="11"/>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58" name="Line 556"/>
                <p:cNvSpPr>
                  <a:spLocks noChangeAspect="1" noChangeShapeType="1"/>
                </p:cNvSpPr>
                <p:nvPr/>
              </p:nvSpPr>
              <p:spPr bwMode="auto">
                <a:xfrm flipH="1" flipV="1">
                  <a:off x="3743" y="1754"/>
                  <a:ext cx="181" cy="60"/>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Freeform 557"/>
                <p:cNvSpPr>
                  <a:spLocks noChangeAspect="1"/>
                </p:cNvSpPr>
                <p:nvPr/>
              </p:nvSpPr>
              <p:spPr bwMode="auto">
                <a:xfrm>
                  <a:off x="3898" y="1659"/>
                  <a:ext cx="86" cy="52"/>
                </a:xfrm>
                <a:custGeom>
                  <a:avLst/>
                  <a:gdLst>
                    <a:gd name="T0" fmla="*/ 86 w 112"/>
                    <a:gd name="T1" fmla="*/ 0 h 67"/>
                    <a:gd name="T2" fmla="*/ 26 w 112"/>
                    <a:gd name="T3" fmla="*/ 52 h 67"/>
                    <a:gd name="T4" fmla="*/ 51 w 112"/>
                    <a:gd name="T5" fmla="*/ 9 h 67"/>
                    <a:gd name="T6" fmla="*/ 0 w 112"/>
                    <a:gd name="T7" fmla="*/ 0 h 67"/>
                    <a:gd name="T8" fmla="*/ 86 w 112"/>
                    <a:gd name="T9" fmla="*/ 0 h 67"/>
                    <a:gd name="T10" fmla="*/ 0 60000 65536"/>
                    <a:gd name="T11" fmla="*/ 0 60000 65536"/>
                    <a:gd name="T12" fmla="*/ 0 60000 65536"/>
                    <a:gd name="T13" fmla="*/ 0 60000 65536"/>
                    <a:gd name="T14" fmla="*/ 0 60000 65536"/>
                    <a:gd name="T15" fmla="*/ 0 w 112"/>
                    <a:gd name="T16" fmla="*/ 0 h 67"/>
                    <a:gd name="T17" fmla="*/ 112 w 112"/>
                    <a:gd name="T18" fmla="*/ 67 h 67"/>
                  </a:gdLst>
                  <a:ahLst/>
                  <a:cxnLst>
                    <a:cxn ang="T10">
                      <a:pos x="T0" y="T1"/>
                    </a:cxn>
                    <a:cxn ang="T11">
                      <a:pos x="T2" y="T3"/>
                    </a:cxn>
                    <a:cxn ang="T12">
                      <a:pos x="T4" y="T5"/>
                    </a:cxn>
                    <a:cxn ang="T13">
                      <a:pos x="T6" y="T7"/>
                    </a:cxn>
                    <a:cxn ang="T14">
                      <a:pos x="T8" y="T9"/>
                    </a:cxn>
                  </a:cxnLst>
                  <a:rect l="T15" t="T16" r="T17" b="T18"/>
                  <a:pathLst>
                    <a:path w="112" h="67">
                      <a:moveTo>
                        <a:pt x="112" y="0"/>
                      </a:moveTo>
                      <a:lnTo>
                        <a:pt x="34" y="67"/>
                      </a:lnTo>
                      <a:lnTo>
                        <a:pt x="67" y="11"/>
                      </a:lnTo>
                      <a:lnTo>
                        <a:pt x="0" y="0"/>
                      </a:lnTo>
                      <a:lnTo>
                        <a:pt x="112" y="0"/>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60" name="Line 558"/>
                <p:cNvSpPr>
                  <a:spLocks noChangeAspect="1" noChangeShapeType="1"/>
                </p:cNvSpPr>
                <p:nvPr/>
              </p:nvSpPr>
              <p:spPr bwMode="auto">
                <a:xfrm flipV="1">
                  <a:off x="3717" y="1668"/>
                  <a:ext cx="232" cy="77"/>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Oval 559"/>
                <p:cNvSpPr>
                  <a:spLocks noChangeAspect="1" noChangeArrowheads="1"/>
                </p:cNvSpPr>
                <p:nvPr/>
              </p:nvSpPr>
              <p:spPr bwMode="auto">
                <a:xfrm>
                  <a:off x="3988" y="1620"/>
                  <a:ext cx="61" cy="52"/>
                </a:xfrm>
                <a:prstGeom prst="ellipse">
                  <a:avLst/>
                </a:prstGeom>
                <a:solidFill>
                  <a:srgbClr val="FFFFFF"/>
                </a:solidFill>
                <a:ln w="17463">
                  <a:solidFill>
                    <a:srgbClr val="EE0000"/>
                  </a:solidFill>
                  <a:round/>
                  <a:headEnd/>
                  <a:tailEnd/>
                </a:ln>
              </p:spPr>
              <p:txBody>
                <a:bodyPr/>
                <a:lstStyle/>
                <a:p>
                  <a:endParaRPr lang="zh-CN" altLang="zh-CN"/>
                </a:p>
              </p:txBody>
            </p:sp>
            <p:sp>
              <p:nvSpPr>
                <p:cNvPr id="162" name="Freeform 560"/>
                <p:cNvSpPr>
                  <a:spLocks noChangeAspect="1"/>
                </p:cNvSpPr>
                <p:nvPr/>
              </p:nvSpPr>
              <p:spPr bwMode="auto">
                <a:xfrm>
                  <a:off x="3536" y="1668"/>
                  <a:ext cx="77" cy="52"/>
                </a:xfrm>
                <a:custGeom>
                  <a:avLst/>
                  <a:gdLst>
                    <a:gd name="T0" fmla="*/ 0 w 100"/>
                    <a:gd name="T1" fmla="*/ 0 h 67"/>
                    <a:gd name="T2" fmla="*/ 77 w 100"/>
                    <a:gd name="T3" fmla="*/ 9 h 67"/>
                    <a:gd name="T4" fmla="*/ 25 w 100"/>
                    <a:gd name="T5" fmla="*/ 17 h 67"/>
                    <a:gd name="T6" fmla="*/ 52 w 100"/>
                    <a:gd name="T7" fmla="*/ 52 h 67"/>
                    <a:gd name="T8" fmla="*/ 0 w 100"/>
                    <a:gd name="T9" fmla="*/ 0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0" y="0"/>
                      </a:moveTo>
                      <a:lnTo>
                        <a:pt x="100" y="11"/>
                      </a:lnTo>
                      <a:lnTo>
                        <a:pt x="33" y="22"/>
                      </a:lnTo>
                      <a:lnTo>
                        <a:pt x="67" y="67"/>
                      </a:lnTo>
                      <a:lnTo>
                        <a:pt x="0" y="0"/>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63" name="Line 561"/>
                <p:cNvSpPr>
                  <a:spLocks noChangeAspect="1" noChangeShapeType="1"/>
                </p:cNvSpPr>
                <p:nvPr/>
              </p:nvSpPr>
              <p:spPr bwMode="auto">
                <a:xfrm flipH="1" flipV="1">
                  <a:off x="3561" y="1685"/>
                  <a:ext cx="147" cy="60"/>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Freeform 562"/>
                <p:cNvSpPr>
                  <a:spLocks noChangeAspect="1"/>
                </p:cNvSpPr>
                <p:nvPr/>
              </p:nvSpPr>
              <p:spPr bwMode="auto">
                <a:xfrm>
                  <a:off x="3536" y="1780"/>
                  <a:ext cx="77" cy="60"/>
                </a:xfrm>
                <a:custGeom>
                  <a:avLst/>
                  <a:gdLst>
                    <a:gd name="T0" fmla="*/ 0 w 100"/>
                    <a:gd name="T1" fmla="*/ 60 h 78"/>
                    <a:gd name="T2" fmla="*/ 52 w 100"/>
                    <a:gd name="T3" fmla="*/ 0 h 78"/>
                    <a:gd name="T4" fmla="*/ 25 w 100"/>
                    <a:gd name="T5" fmla="*/ 34 h 78"/>
                    <a:gd name="T6" fmla="*/ 77 w 100"/>
                    <a:gd name="T7" fmla="*/ 43 h 78"/>
                    <a:gd name="T8" fmla="*/ 0 w 100"/>
                    <a:gd name="T9" fmla="*/ 60 h 78"/>
                    <a:gd name="T10" fmla="*/ 0 60000 65536"/>
                    <a:gd name="T11" fmla="*/ 0 60000 65536"/>
                    <a:gd name="T12" fmla="*/ 0 60000 65536"/>
                    <a:gd name="T13" fmla="*/ 0 60000 65536"/>
                    <a:gd name="T14" fmla="*/ 0 60000 65536"/>
                    <a:gd name="T15" fmla="*/ 0 w 100"/>
                    <a:gd name="T16" fmla="*/ 0 h 78"/>
                    <a:gd name="T17" fmla="*/ 100 w 100"/>
                    <a:gd name="T18" fmla="*/ 78 h 78"/>
                  </a:gdLst>
                  <a:ahLst/>
                  <a:cxnLst>
                    <a:cxn ang="T10">
                      <a:pos x="T0" y="T1"/>
                    </a:cxn>
                    <a:cxn ang="T11">
                      <a:pos x="T2" y="T3"/>
                    </a:cxn>
                    <a:cxn ang="T12">
                      <a:pos x="T4" y="T5"/>
                    </a:cxn>
                    <a:cxn ang="T13">
                      <a:pos x="T6" y="T7"/>
                    </a:cxn>
                    <a:cxn ang="T14">
                      <a:pos x="T8" y="T9"/>
                    </a:cxn>
                  </a:cxnLst>
                  <a:rect l="T15" t="T16" r="T17" b="T18"/>
                  <a:pathLst>
                    <a:path w="100" h="78">
                      <a:moveTo>
                        <a:pt x="0" y="78"/>
                      </a:moveTo>
                      <a:lnTo>
                        <a:pt x="67" y="0"/>
                      </a:lnTo>
                      <a:lnTo>
                        <a:pt x="33" y="44"/>
                      </a:lnTo>
                      <a:lnTo>
                        <a:pt x="100" y="56"/>
                      </a:lnTo>
                      <a:lnTo>
                        <a:pt x="0" y="78"/>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65" name="Line 563"/>
                <p:cNvSpPr>
                  <a:spLocks noChangeAspect="1" noChangeShapeType="1"/>
                </p:cNvSpPr>
                <p:nvPr/>
              </p:nvSpPr>
              <p:spPr bwMode="auto">
                <a:xfrm flipH="1">
                  <a:off x="3561" y="1754"/>
                  <a:ext cx="139" cy="69"/>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Oval 564"/>
                <p:cNvSpPr>
                  <a:spLocks noChangeAspect="1" noChangeArrowheads="1"/>
                </p:cNvSpPr>
                <p:nvPr/>
              </p:nvSpPr>
              <p:spPr bwMode="auto">
                <a:xfrm>
                  <a:off x="3479" y="1628"/>
                  <a:ext cx="53" cy="53"/>
                </a:xfrm>
                <a:prstGeom prst="ellipse">
                  <a:avLst/>
                </a:prstGeom>
                <a:solidFill>
                  <a:srgbClr val="3333FF"/>
                </a:solidFill>
                <a:ln w="17463">
                  <a:solidFill>
                    <a:srgbClr val="3333FF"/>
                  </a:solidFill>
                  <a:round/>
                  <a:headEnd/>
                  <a:tailEnd/>
                </a:ln>
              </p:spPr>
              <p:txBody>
                <a:bodyPr/>
                <a:lstStyle/>
                <a:p>
                  <a:endParaRPr lang="zh-CN" altLang="zh-CN"/>
                </a:p>
              </p:txBody>
            </p:sp>
            <p:sp>
              <p:nvSpPr>
                <p:cNvPr id="167" name="Oval 565"/>
                <p:cNvSpPr>
                  <a:spLocks noChangeAspect="1" noChangeArrowheads="1"/>
                </p:cNvSpPr>
                <p:nvPr/>
              </p:nvSpPr>
              <p:spPr bwMode="auto">
                <a:xfrm>
                  <a:off x="3479" y="1827"/>
                  <a:ext cx="53" cy="53"/>
                </a:xfrm>
                <a:prstGeom prst="ellipse">
                  <a:avLst/>
                </a:prstGeom>
                <a:solidFill>
                  <a:srgbClr val="3333FF"/>
                </a:solidFill>
                <a:ln w="17463">
                  <a:solidFill>
                    <a:srgbClr val="3333FF"/>
                  </a:solidFill>
                  <a:round/>
                  <a:headEnd/>
                  <a:tailEnd/>
                </a:ln>
              </p:spPr>
              <p:txBody>
                <a:bodyPr/>
                <a:lstStyle/>
                <a:p>
                  <a:endParaRPr lang="zh-CN" altLang="zh-CN"/>
                </a:p>
              </p:txBody>
            </p:sp>
            <p:sp>
              <p:nvSpPr>
                <p:cNvPr id="168" name="Freeform 566"/>
                <p:cNvSpPr>
                  <a:spLocks noChangeAspect="1"/>
                </p:cNvSpPr>
                <p:nvPr/>
              </p:nvSpPr>
              <p:spPr bwMode="auto">
                <a:xfrm>
                  <a:off x="3673" y="2228"/>
                  <a:ext cx="208" cy="164"/>
                </a:xfrm>
                <a:custGeom>
                  <a:avLst/>
                  <a:gdLst>
                    <a:gd name="T0" fmla="*/ 173 w 268"/>
                    <a:gd name="T1" fmla="*/ 69 h 212"/>
                    <a:gd name="T2" fmla="*/ 191 w 268"/>
                    <a:gd name="T3" fmla="*/ 26 h 212"/>
                    <a:gd name="T4" fmla="*/ 139 w 268"/>
                    <a:gd name="T5" fmla="*/ 34 h 212"/>
                    <a:gd name="T6" fmla="*/ 104 w 268"/>
                    <a:gd name="T7" fmla="*/ 0 h 212"/>
                    <a:gd name="T8" fmla="*/ 78 w 268"/>
                    <a:gd name="T9" fmla="*/ 34 h 212"/>
                    <a:gd name="T10" fmla="*/ 9 w 268"/>
                    <a:gd name="T11" fmla="*/ 26 h 212"/>
                    <a:gd name="T12" fmla="*/ 35 w 268"/>
                    <a:gd name="T13" fmla="*/ 77 h 212"/>
                    <a:gd name="T14" fmla="*/ 0 w 268"/>
                    <a:gd name="T15" fmla="*/ 112 h 212"/>
                    <a:gd name="T16" fmla="*/ 52 w 268"/>
                    <a:gd name="T17" fmla="*/ 112 h 212"/>
                    <a:gd name="T18" fmla="*/ 35 w 268"/>
                    <a:gd name="T19" fmla="*/ 164 h 212"/>
                    <a:gd name="T20" fmla="*/ 104 w 268"/>
                    <a:gd name="T21" fmla="*/ 138 h 212"/>
                    <a:gd name="T22" fmla="*/ 173 w 268"/>
                    <a:gd name="T23" fmla="*/ 164 h 212"/>
                    <a:gd name="T24" fmla="*/ 156 w 268"/>
                    <a:gd name="T25" fmla="*/ 104 h 212"/>
                    <a:gd name="T26" fmla="*/ 208 w 268"/>
                    <a:gd name="T27" fmla="*/ 86 h 212"/>
                    <a:gd name="T28" fmla="*/ 173 w 268"/>
                    <a:gd name="T29" fmla="*/ 69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8"/>
                    <a:gd name="T46" fmla="*/ 0 h 212"/>
                    <a:gd name="T47" fmla="*/ 268 w 268"/>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8" h="212">
                      <a:moveTo>
                        <a:pt x="223" y="89"/>
                      </a:moveTo>
                      <a:lnTo>
                        <a:pt x="246" y="33"/>
                      </a:lnTo>
                      <a:lnTo>
                        <a:pt x="179" y="44"/>
                      </a:lnTo>
                      <a:lnTo>
                        <a:pt x="134" y="0"/>
                      </a:lnTo>
                      <a:lnTo>
                        <a:pt x="101" y="44"/>
                      </a:lnTo>
                      <a:lnTo>
                        <a:pt x="12" y="33"/>
                      </a:lnTo>
                      <a:lnTo>
                        <a:pt x="45" y="100"/>
                      </a:lnTo>
                      <a:lnTo>
                        <a:pt x="0" y="145"/>
                      </a:lnTo>
                      <a:lnTo>
                        <a:pt x="67" y="145"/>
                      </a:lnTo>
                      <a:lnTo>
                        <a:pt x="45" y="212"/>
                      </a:lnTo>
                      <a:lnTo>
                        <a:pt x="134" y="178"/>
                      </a:lnTo>
                      <a:lnTo>
                        <a:pt x="223" y="212"/>
                      </a:lnTo>
                      <a:lnTo>
                        <a:pt x="201" y="134"/>
                      </a:lnTo>
                      <a:lnTo>
                        <a:pt x="268" y="111"/>
                      </a:lnTo>
                      <a:lnTo>
                        <a:pt x="223" y="8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69" name="Line 567"/>
                <p:cNvSpPr>
                  <a:spLocks noChangeAspect="1" noChangeShapeType="1"/>
                </p:cNvSpPr>
                <p:nvPr/>
              </p:nvSpPr>
              <p:spPr bwMode="auto">
                <a:xfrm flipV="1">
                  <a:off x="3846" y="2254"/>
                  <a:ext cx="18" cy="4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568"/>
                <p:cNvSpPr>
                  <a:spLocks noChangeAspect="1" noChangeShapeType="1"/>
                </p:cNvSpPr>
                <p:nvPr/>
              </p:nvSpPr>
              <p:spPr bwMode="auto">
                <a:xfrm flipH="1">
                  <a:off x="3812" y="2254"/>
                  <a:ext cx="52"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569"/>
                <p:cNvSpPr>
                  <a:spLocks noChangeAspect="1" noChangeShapeType="1"/>
                </p:cNvSpPr>
                <p:nvPr/>
              </p:nvSpPr>
              <p:spPr bwMode="auto">
                <a:xfrm flipH="1" flipV="1">
                  <a:off x="3777" y="2228"/>
                  <a:ext cx="35"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570"/>
                <p:cNvSpPr>
                  <a:spLocks noChangeAspect="1" noChangeShapeType="1"/>
                </p:cNvSpPr>
                <p:nvPr/>
              </p:nvSpPr>
              <p:spPr bwMode="auto">
                <a:xfrm flipH="1">
                  <a:off x="3752" y="2228"/>
                  <a:ext cx="25"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571"/>
                <p:cNvSpPr>
                  <a:spLocks noChangeAspect="1" noChangeShapeType="1"/>
                </p:cNvSpPr>
                <p:nvPr/>
              </p:nvSpPr>
              <p:spPr bwMode="auto">
                <a:xfrm flipH="1" flipV="1">
                  <a:off x="3683" y="2254"/>
                  <a:ext cx="69" cy="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572"/>
                <p:cNvSpPr>
                  <a:spLocks noChangeAspect="1" noChangeShapeType="1"/>
                </p:cNvSpPr>
                <p:nvPr/>
              </p:nvSpPr>
              <p:spPr bwMode="auto">
                <a:xfrm>
                  <a:off x="3683" y="2254"/>
                  <a:ext cx="25"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573"/>
                <p:cNvSpPr>
                  <a:spLocks noChangeAspect="1" noChangeShapeType="1"/>
                </p:cNvSpPr>
                <p:nvPr/>
              </p:nvSpPr>
              <p:spPr bwMode="auto">
                <a:xfrm flipH="1">
                  <a:off x="3673" y="2306"/>
                  <a:ext cx="35" cy="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574"/>
                <p:cNvSpPr>
                  <a:spLocks noChangeAspect="1" noChangeShapeType="1"/>
                </p:cNvSpPr>
                <p:nvPr/>
              </p:nvSpPr>
              <p:spPr bwMode="auto">
                <a:xfrm>
                  <a:off x="3673" y="2340"/>
                  <a:ext cx="5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575"/>
                <p:cNvSpPr>
                  <a:spLocks noChangeAspect="1" noChangeShapeType="1"/>
                </p:cNvSpPr>
                <p:nvPr/>
              </p:nvSpPr>
              <p:spPr bwMode="auto">
                <a:xfrm flipH="1">
                  <a:off x="3708" y="2340"/>
                  <a:ext cx="17" cy="5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576"/>
                <p:cNvSpPr>
                  <a:spLocks noChangeAspect="1" noChangeShapeType="1"/>
                </p:cNvSpPr>
                <p:nvPr/>
              </p:nvSpPr>
              <p:spPr bwMode="auto">
                <a:xfrm flipV="1">
                  <a:off x="3708" y="2366"/>
                  <a:ext cx="69"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577"/>
                <p:cNvSpPr>
                  <a:spLocks noChangeAspect="1" noChangeShapeType="1"/>
                </p:cNvSpPr>
                <p:nvPr/>
              </p:nvSpPr>
              <p:spPr bwMode="auto">
                <a:xfrm>
                  <a:off x="3777" y="2366"/>
                  <a:ext cx="69" cy="2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578"/>
                <p:cNvSpPr>
                  <a:spLocks noChangeAspect="1" noChangeShapeType="1"/>
                </p:cNvSpPr>
                <p:nvPr/>
              </p:nvSpPr>
              <p:spPr bwMode="auto">
                <a:xfrm flipH="1" flipV="1">
                  <a:off x="3829" y="2332"/>
                  <a:ext cx="17" cy="6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579"/>
                <p:cNvSpPr>
                  <a:spLocks noChangeAspect="1" noChangeShapeType="1"/>
                </p:cNvSpPr>
                <p:nvPr/>
              </p:nvSpPr>
              <p:spPr bwMode="auto">
                <a:xfrm flipV="1">
                  <a:off x="3829" y="2314"/>
                  <a:ext cx="52" cy="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580"/>
                <p:cNvSpPr>
                  <a:spLocks noChangeAspect="1" noChangeShapeType="1"/>
                </p:cNvSpPr>
                <p:nvPr/>
              </p:nvSpPr>
              <p:spPr bwMode="auto">
                <a:xfrm flipH="1" flipV="1">
                  <a:off x="3846" y="2297"/>
                  <a:ext cx="35"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Freeform 581"/>
                <p:cNvSpPr>
                  <a:spLocks noChangeAspect="1"/>
                </p:cNvSpPr>
                <p:nvPr/>
              </p:nvSpPr>
              <p:spPr bwMode="auto">
                <a:xfrm>
                  <a:off x="3786" y="2272"/>
                  <a:ext cx="78" cy="51"/>
                </a:xfrm>
                <a:custGeom>
                  <a:avLst/>
                  <a:gdLst>
                    <a:gd name="T0" fmla="*/ 0 w 101"/>
                    <a:gd name="T1" fmla="*/ 51 h 67"/>
                    <a:gd name="T2" fmla="*/ 60 w 101"/>
                    <a:gd name="T3" fmla="*/ 0 h 67"/>
                    <a:gd name="T4" fmla="*/ 35 w 101"/>
                    <a:gd name="T5" fmla="*/ 33 h 67"/>
                    <a:gd name="T6" fmla="*/ 78 w 101"/>
                    <a:gd name="T7" fmla="*/ 51 h 67"/>
                    <a:gd name="T8" fmla="*/ 0 w 101"/>
                    <a:gd name="T9" fmla="*/ 51 h 67"/>
                    <a:gd name="T10" fmla="*/ 0 60000 65536"/>
                    <a:gd name="T11" fmla="*/ 0 60000 65536"/>
                    <a:gd name="T12" fmla="*/ 0 60000 65536"/>
                    <a:gd name="T13" fmla="*/ 0 60000 65536"/>
                    <a:gd name="T14" fmla="*/ 0 60000 65536"/>
                    <a:gd name="T15" fmla="*/ 0 w 101"/>
                    <a:gd name="T16" fmla="*/ 0 h 67"/>
                    <a:gd name="T17" fmla="*/ 101 w 101"/>
                    <a:gd name="T18" fmla="*/ 67 h 67"/>
                  </a:gdLst>
                  <a:ahLst/>
                  <a:cxnLst>
                    <a:cxn ang="T10">
                      <a:pos x="T0" y="T1"/>
                    </a:cxn>
                    <a:cxn ang="T11">
                      <a:pos x="T2" y="T3"/>
                    </a:cxn>
                    <a:cxn ang="T12">
                      <a:pos x="T4" y="T5"/>
                    </a:cxn>
                    <a:cxn ang="T13">
                      <a:pos x="T6" y="T7"/>
                    </a:cxn>
                    <a:cxn ang="T14">
                      <a:pos x="T8" y="T9"/>
                    </a:cxn>
                  </a:cxnLst>
                  <a:rect l="T15" t="T16" r="T17" b="T18"/>
                  <a:pathLst>
                    <a:path w="101" h="67">
                      <a:moveTo>
                        <a:pt x="0" y="67"/>
                      </a:moveTo>
                      <a:lnTo>
                        <a:pt x="78" y="0"/>
                      </a:lnTo>
                      <a:lnTo>
                        <a:pt x="45" y="44"/>
                      </a:lnTo>
                      <a:lnTo>
                        <a:pt x="101" y="67"/>
                      </a:lnTo>
                      <a:lnTo>
                        <a:pt x="0" y="67"/>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84" name="Line 582"/>
                <p:cNvSpPr>
                  <a:spLocks noChangeAspect="1" noChangeShapeType="1"/>
                </p:cNvSpPr>
                <p:nvPr/>
              </p:nvSpPr>
              <p:spPr bwMode="auto">
                <a:xfrm flipH="1">
                  <a:off x="3820" y="2262"/>
                  <a:ext cx="129" cy="44"/>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Freeform 583"/>
                <p:cNvSpPr>
                  <a:spLocks noChangeAspect="1"/>
                </p:cNvSpPr>
                <p:nvPr/>
              </p:nvSpPr>
              <p:spPr bwMode="auto">
                <a:xfrm>
                  <a:off x="3544" y="2245"/>
                  <a:ext cx="78" cy="52"/>
                </a:xfrm>
                <a:custGeom>
                  <a:avLst/>
                  <a:gdLst>
                    <a:gd name="T0" fmla="*/ 0 w 100"/>
                    <a:gd name="T1" fmla="*/ 9 h 67"/>
                    <a:gd name="T2" fmla="*/ 78 w 100"/>
                    <a:gd name="T3" fmla="*/ 0 h 67"/>
                    <a:gd name="T4" fmla="*/ 35 w 100"/>
                    <a:gd name="T5" fmla="*/ 9 h 67"/>
                    <a:gd name="T6" fmla="*/ 61 w 100"/>
                    <a:gd name="T7" fmla="*/ 52 h 67"/>
                    <a:gd name="T8" fmla="*/ 0 w 100"/>
                    <a:gd name="T9" fmla="*/ 9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0" y="11"/>
                      </a:moveTo>
                      <a:lnTo>
                        <a:pt x="100" y="0"/>
                      </a:lnTo>
                      <a:lnTo>
                        <a:pt x="45" y="11"/>
                      </a:lnTo>
                      <a:lnTo>
                        <a:pt x="78" y="67"/>
                      </a:lnTo>
                      <a:lnTo>
                        <a:pt x="0" y="11"/>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86" name="Line 584"/>
                <p:cNvSpPr>
                  <a:spLocks noChangeAspect="1" noChangeShapeType="1"/>
                </p:cNvSpPr>
                <p:nvPr/>
              </p:nvSpPr>
              <p:spPr bwMode="auto">
                <a:xfrm flipH="1" flipV="1">
                  <a:off x="3579" y="2254"/>
                  <a:ext cx="198" cy="69"/>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Freeform 585"/>
                <p:cNvSpPr>
                  <a:spLocks noChangeAspect="1"/>
                </p:cNvSpPr>
                <p:nvPr/>
              </p:nvSpPr>
              <p:spPr bwMode="auto">
                <a:xfrm>
                  <a:off x="3544" y="2332"/>
                  <a:ext cx="78" cy="60"/>
                </a:xfrm>
                <a:custGeom>
                  <a:avLst/>
                  <a:gdLst>
                    <a:gd name="T0" fmla="*/ 0 w 100"/>
                    <a:gd name="T1" fmla="*/ 52 h 78"/>
                    <a:gd name="T2" fmla="*/ 61 w 100"/>
                    <a:gd name="T3" fmla="*/ 0 h 78"/>
                    <a:gd name="T4" fmla="*/ 35 w 100"/>
                    <a:gd name="T5" fmla="*/ 34 h 78"/>
                    <a:gd name="T6" fmla="*/ 78 w 100"/>
                    <a:gd name="T7" fmla="*/ 60 h 78"/>
                    <a:gd name="T8" fmla="*/ 0 w 100"/>
                    <a:gd name="T9" fmla="*/ 52 h 78"/>
                    <a:gd name="T10" fmla="*/ 0 60000 65536"/>
                    <a:gd name="T11" fmla="*/ 0 60000 65536"/>
                    <a:gd name="T12" fmla="*/ 0 60000 65536"/>
                    <a:gd name="T13" fmla="*/ 0 60000 65536"/>
                    <a:gd name="T14" fmla="*/ 0 60000 65536"/>
                    <a:gd name="T15" fmla="*/ 0 w 100"/>
                    <a:gd name="T16" fmla="*/ 0 h 78"/>
                    <a:gd name="T17" fmla="*/ 100 w 100"/>
                    <a:gd name="T18" fmla="*/ 78 h 78"/>
                  </a:gdLst>
                  <a:ahLst/>
                  <a:cxnLst>
                    <a:cxn ang="T10">
                      <a:pos x="T0" y="T1"/>
                    </a:cxn>
                    <a:cxn ang="T11">
                      <a:pos x="T2" y="T3"/>
                    </a:cxn>
                    <a:cxn ang="T12">
                      <a:pos x="T4" y="T5"/>
                    </a:cxn>
                    <a:cxn ang="T13">
                      <a:pos x="T6" y="T7"/>
                    </a:cxn>
                    <a:cxn ang="T14">
                      <a:pos x="T8" y="T9"/>
                    </a:cxn>
                  </a:cxnLst>
                  <a:rect l="T15" t="T16" r="T17" b="T18"/>
                  <a:pathLst>
                    <a:path w="100" h="78">
                      <a:moveTo>
                        <a:pt x="0" y="67"/>
                      </a:moveTo>
                      <a:lnTo>
                        <a:pt x="78" y="0"/>
                      </a:lnTo>
                      <a:lnTo>
                        <a:pt x="45" y="44"/>
                      </a:lnTo>
                      <a:lnTo>
                        <a:pt x="100" y="78"/>
                      </a:lnTo>
                      <a:lnTo>
                        <a:pt x="0" y="67"/>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88" name="Line 586"/>
                <p:cNvSpPr>
                  <a:spLocks noChangeAspect="1" noChangeShapeType="1"/>
                </p:cNvSpPr>
                <p:nvPr/>
              </p:nvSpPr>
              <p:spPr bwMode="auto">
                <a:xfrm flipH="1">
                  <a:off x="3579" y="2323"/>
                  <a:ext cx="190" cy="43"/>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Oval 587"/>
                <p:cNvSpPr>
                  <a:spLocks noChangeAspect="1" noChangeArrowheads="1"/>
                </p:cNvSpPr>
                <p:nvPr/>
              </p:nvSpPr>
              <p:spPr bwMode="auto">
                <a:xfrm>
                  <a:off x="3479" y="2224"/>
                  <a:ext cx="53" cy="52"/>
                </a:xfrm>
                <a:prstGeom prst="ellipse">
                  <a:avLst/>
                </a:prstGeom>
                <a:solidFill>
                  <a:srgbClr val="3333FF"/>
                </a:solidFill>
                <a:ln w="17463">
                  <a:solidFill>
                    <a:srgbClr val="3333FF"/>
                  </a:solidFill>
                  <a:round/>
                  <a:headEnd/>
                  <a:tailEnd/>
                </a:ln>
              </p:spPr>
              <p:txBody>
                <a:bodyPr/>
                <a:lstStyle/>
                <a:p>
                  <a:endParaRPr lang="zh-CN" altLang="zh-CN"/>
                </a:p>
              </p:txBody>
            </p:sp>
            <p:sp>
              <p:nvSpPr>
                <p:cNvPr id="190" name="Freeform 589"/>
                <p:cNvSpPr>
                  <a:spLocks noChangeAspect="1"/>
                </p:cNvSpPr>
                <p:nvPr/>
              </p:nvSpPr>
              <p:spPr bwMode="auto">
                <a:xfrm>
                  <a:off x="3949" y="2340"/>
                  <a:ext cx="78" cy="52"/>
                </a:xfrm>
                <a:custGeom>
                  <a:avLst/>
                  <a:gdLst>
                    <a:gd name="T0" fmla="*/ 78 w 101"/>
                    <a:gd name="T1" fmla="*/ 52 h 67"/>
                    <a:gd name="T2" fmla="*/ 0 w 101"/>
                    <a:gd name="T3" fmla="*/ 52 h 67"/>
                    <a:gd name="T4" fmla="*/ 43 w 101"/>
                    <a:gd name="T5" fmla="*/ 34 h 67"/>
                    <a:gd name="T6" fmla="*/ 9 w 101"/>
                    <a:gd name="T7" fmla="*/ 0 h 67"/>
                    <a:gd name="T8" fmla="*/ 78 w 101"/>
                    <a:gd name="T9" fmla="*/ 52 h 67"/>
                    <a:gd name="T10" fmla="*/ 0 60000 65536"/>
                    <a:gd name="T11" fmla="*/ 0 60000 65536"/>
                    <a:gd name="T12" fmla="*/ 0 60000 65536"/>
                    <a:gd name="T13" fmla="*/ 0 60000 65536"/>
                    <a:gd name="T14" fmla="*/ 0 60000 65536"/>
                    <a:gd name="T15" fmla="*/ 0 w 101"/>
                    <a:gd name="T16" fmla="*/ 0 h 67"/>
                    <a:gd name="T17" fmla="*/ 101 w 101"/>
                    <a:gd name="T18" fmla="*/ 67 h 67"/>
                  </a:gdLst>
                  <a:ahLst/>
                  <a:cxnLst>
                    <a:cxn ang="T10">
                      <a:pos x="T0" y="T1"/>
                    </a:cxn>
                    <a:cxn ang="T11">
                      <a:pos x="T2" y="T3"/>
                    </a:cxn>
                    <a:cxn ang="T12">
                      <a:pos x="T4" y="T5"/>
                    </a:cxn>
                    <a:cxn ang="T13">
                      <a:pos x="T6" y="T7"/>
                    </a:cxn>
                    <a:cxn ang="T14">
                      <a:pos x="T8" y="T9"/>
                    </a:cxn>
                  </a:cxnLst>
                  <a:rect l="T15" t="T16" r="T17" b="T18"/>
                  <a:pathLst>
                    <a:path w="101" h="67">
                      <a:moveTo>
                        <a:pt x="101" y="67"/>
                      </a:moveTo>
                      <a:lnTo>
                        <a:pt x="0" y="67"/>
                      </a:lnTo>
                      <a:lnTo>
                        <a:pt x="56" y="44"/>
                      </a:lnTo>
                      <a:lnTo>
                        <a:pt x="12" y="0"/>
                      </a:lnTo>
                      <a:lnTo>
                        <a:pt x="101" y="67"/>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191" name="Line 590"/>
                <p:cNvSpPr>
                  <a:spLocks noChangeAspect="1" noChangeShapeType="1"/>
                </p:cNvSpPr>
                <p:nvPr/>
              </p:nvSpPr>
              <p:spPr bwMode="auto">
                <a:xfrm>
                  <a:off x="3786" y="2323"/>
                  <a:ext cx="207" cy="51"/>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 name="Oval 591"/>
                <p:cNvSpPr>
                  <a:spLocks noChangeAspect="1" noChangeArrowheads="1"/>
                </p:cNvSpPr>
                <p:nvPr/>
              </p:nvSpPr>
              <p:spPr bwMode="auto">
                <a:xfrm>
                  <a:off x="4031" y="2361"/>
                  <a:ext cx="61" cy="61"/>
                </a:xfrm>
                <a:prstGeom prst="ellipse">
                  <a:avLst/>
                </a:prstGeom>
                <a:solidFill>
                  <a:srgbClr val="FFFFFF"/>
                </a:solidFill>
                <a:ln w="17463">
                  <a:solidFill>
                    <a:srgbClr val="EE0000"/>
                  </a:solidFill>
                  <a:round/>
                  <a:headEnd/>
                  <a:tailEnd/>
                </a:ln>
              </p:spPr>
              <p:txBody>
                <a:bodyPr/>
                <a:lstStyle/>
                <a:p>
                  <a:endParaRPr lang="zh-CN" altLang="zh-CN"/>
                </a:p>
              </p:txBody>
            </p:sp>
            <p:sp>
              <p:nvSpPr>
                <p:cNvPr id="193" name="Oval 705"/>
                <p:cNvSpPr>
                  <a:spLocks noChangeAspect="1" noChangeArrowheads="1"/>
                </p:cNvSpPr>
                <p:nvPr/>
              </p:nvSpPr>
              <p:spPr bwMode="auto">
                <a:xfrm>
                  <a:off x="3944" y="1797"/>
                  <a:ext cx="53" cy="53"/>
                </a:xfrm>
                <a:prstGeom prst="ellipse">
                  <a:avLst/>
                </a:prstGeom>
                <a:solidFill>
                  <a:srgbClr val="3333FF"/>
                </a:solidFill>
                <a:ln w="17463">
                  <a:solidFill>
                    <a:srgbClr val="3333FF"/>
                  </a:solidFill>
                  <a:round/>
                  <a:headEnd/>
                  <a:tailEnd/>
                </a:ln>
              </p:spPr>
              <p:txBody>
                <a:bodyPr/>
                <a:lstStyle/>
                <a:p>
                  <a:endParaRPr lang="zh-CN" altLang="zh-CN"/>
                </a:p>
              </p:txBody>
            </p:sp>
          </p:grpSp>
        </p:grpSp>
      </p:grpSp>
      <p:grpSp>
        <p:nvGrpSpPr>
          <p:cNvPr id="221" name="组合 220"/>
          <p:cNvGrpSpPr/>
          <p:nvPr/>
        </p:nvGrpSpPr>
        <p:grpSpPr>
          <a:xfrm>
            <a:off x="5562600" y="4355277"/>
            <a:ext cx="2209800" cy="1925638"/>
            <a:chOff x="5494338" y="4197350"/>
            <a:chExt cx="2209800" cy="1925638"/>
          </a:xfrm>
        </p:grpSpPr>
        <p:sp>
          <p:nvSpPr>
            <p:cNvPr id="222" name="Line 598"/>
            <p:cNvSpPr>
              <a:spLocks noChangeAspect="1" noChangeShapeType="1"/>
            </p:cNvSpPr>
            <p:nvPr/>
          </p:nvSpPr>
          <p:spPr bwMode="auto">
            <a:xfrm flipH="1">
              <a:off x="5522913" y="4521200"/>
              <a:ext cx="1847850" cy="1222375"/>
            </a:xfrm>
            <a:prstGeom prst="line">
              <a:avLst/>
            </a:prstGeom>
            <a:noFill/>
            <a:ln w="34925">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599"/>
            <p:cNvSpPr>
              <a:spLocks noChangeAspect="1"/>
            </p:cNvSpPr>
            <p:nvPr/>
          </p:nvSpPr>
          <p:spPr bwMode="auto">
            <a:xfrm>
              <a:off x="6732588" y="4425950"/>
              <a:ext cx="107950" cy="80963"/>
            </a:xfrm>
            <a:custGeom>
              <a:avLst/>
              <a:gdLst>
                <a:gd name="T0" fmla="*/ 0 w 89"/>
                <a:gd name="T1" fmla="*/ 54378 h 67"/>
                <a:gd name="T2" fmla="*/ 107950 w 89"/>
                <a:gd name="T3" fmla="*/ 0 h 67"/>
                <a:gd name="T4" fmla="*/ 40026 w 89"/>
                <a:gd name="T5" fmla="*/ 41086 h 67"/>
                <a:gd name="T6" fmla="*/ 107950 w 89"/>
                <a:gd name="T7" fmla="*/ 80963 h 67"/>
                <a:gd name="T8" fmla="*/ 0 w 89"/>
                <a:gd name="T9" fmla="*/ 54378 h 67"/>
                <a:gd name="T10" fmla="*/ 0 60000 65536"/>
                <a:gd name="T11" fmla="*/ 0 60000 65536"/>
                <a:gd name="T12" fmla="*/ 0 60000 65536"/>
                <a:gd name="T13" fmla="*/ 0 60000 65536"/>
                <a:gd name="T14" fmla="*/ 0 60000 65536"/>
                <a:gd name="T15" fmla="*/ 0 w 89"/>
                <a:gd name="T16" fmla="*/ 0 h 67"/>
                <a:gd name="T17" fmla="*/ 89 w 89"/>
                <a:gd name="T18" fmla="*/ 67 h 67"/>
              </a:gdLst>
              <a:ahLst/>
              <a:cxnLst>
                <a:cxn ang="T10">
                  <a:pos x="T0" y="T1"/>
                </a:cxn>
                <a:cxn ang="T11">
                  <a:pos x="T2" y="T3"/>
                </a:cxn>
                <a:cxn ang="T12">
                  <a:pos x="T4" y="T5"/>
                </a:cxn>
                <a:cxn ang="T13">
                  <a:pos x="T6" y="T7"/>
                </a:cxn>
                <a:cxn ang="T14">
                  <a:pos x="T8" y="T9"/>
                </a:cxn>
              </a:cxnLst>
              <a:rect l="T15" t="T16" r="T17" b="T18"/>
              <a:pathLst>
                <a:path w="89" h="67">
                  <a:moveTo>
                    <a:pt x="0" y="45"/>
                  </a:moveTo>
                  <a:lnTo>
                    <a:pt x="89" y="0"/>
                  </a:lnTo>
                  <a:lnTo>
                    <a:pt x="33" y="34"/>
                  </a:lnTo>
                  <a:lnTo>
                    <a:pt x="89" y="67"/>
                  </a:lnTo>
                  <a:lnTo>
                    <a:pt x="0" y="45"/>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24" name="Line 600"/>
            <p:cNvSpPr>
              <a:spLocks noChangeAspect="1" noChangeShapeType="1"/>
            </p:cNvSpPr>
            <p:nvPr/>
          </p:nvSpPr>
          <p:spPr bwMode="auto">
            <a:xfrm>
              <a:off x="6772275" y="4467225"/>
              <a:ext cx="366713" cy="1588"/>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 name="Line 601"/>
            <p:cNvSpPr>
              <a:spLocks noChangeAspect="1" noChangeShapeType="1"/>
            </p:cNvSpPr>
            <p:nvPr/>
          </p:nvSpPr>
          <p:spPr bwMode="auto">
            <a:xfrm flipH="1">
              <a:off x="5508625" y="4902200"/>
              <a:ext cx="1849438" cy="1220788"/>
            </a:xfrm>
            <a:prstGeom prst="line">
              <a:avLst/>
            </a:prstGeom>
            <a:noFill/>
            <a:ln w="34925">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Oval 602"/>
            <p:cNvSpPr>
              <a:spLocks noChangeAspect="1" noChangeArrowheads="1"/>
            </p:cNvSpPr>
            <p:nvPr/>
          </p:nvSpPr>
          <p:spPr bwMode="auto">
            <a:xfrm>
              <a:off x="6724650" y="5300663"/>
              <a:ext cx="96838" cy="96837"/>
            </a:xfrm>
            <a:prstGeom prst="ellipse">
              <a:avLst/>
            </a:prstGeom>
            <a:solidFill>
              <a:srgbClr val="FFFFFF"/>
            </a:solidFill>
            <a:ln w="17463">
              <a:solidFill>
                <a:srgbClr val="EE0000"/>
              </a:solidFill>
              <a:round/>
              <a:headEnd/>
              <a:tailEnd/>
            </a:ln>
          </p:spPr>
          <p:txBody>
            <a:bodyPr/>
            <a:lstStyle/>
            <a:p>
              <a:endParaRPr lang="zh-CN" altLang="zh-CN"/>
            </a:p>
          </p:txBody>
        </p:sp>
        <p:sp>
          <p:nvSpPr>
            <p:cNvPr id="227" name="Freeform 603"/>
            <p:cNvSpPr>
              <a:spLocks noChangeAspect="1"/>
            </p:cNvSpPr>
            <p:nvPr/>
          </p:nvSpPr>
          <p:spPr bwMode="auto">
            <a:xfrm>
              <a:off x="6677025" y="4697413"/>
              <a:ext cx="82550" cy="122237"/>
            </a:xfrm>
            <a:custGeom>
              <a:avLst/>
              <a:gdLst>
                <a:gd name="T0" fmla="*/ 41891 w 67"/>
                <a:gd name="T1" fmla="*/ 122237 h 101"/>
                <a:gd name="T2" fmla="*/ 0 w 67"/>
                <a:gd name="T3" fmla="*/ 0 h 101"/>
                <a:gd name="T4" fmla="*/ 41891 w 67"/>
                <a:gd name="T5" fmla="*/ 54462 h 101"/>
                <a:gd name="T6" fmla="*/ 82550 w 67"/>
                <a:gd name="T7" fmla="*/ 0 h 101"/>
                <a:gd name="T8" fmla="*/ 41891 w 67"/>
                <a:gd name="T9" fmla="*/ 122237 h 101"/>
                <a:gd name="T10" fmla="*/ 0 60000 65536"/>
                <a:gd name="T11" fmla="*/ 0 60000 65536"/>
                <a:gd name="T12" fmla="*/ 0 60000 65536"/>
                <a:gd name="T13" fmla="*/ 0 60000 65536"/>
                <a:gd name="T14" fmla="*/ 0 60000 65536"/>
                <a:gd name="T15" fmla="*/ 0 w 67"/>
                <a:gd name="T16" fmla="*/ 0 h 101"/>
                <a:gd name="T17" fmla="*/ 67 w 67"/>
                <a:gd name="T18" fmla="*/ 101 h 101"/>
              </a:gdLst>
              <a:ahLst/>
              <a:cxnLst>
                <a:cxn ang="T10">
                  <a:pos x="T0" y="T1"/>
                </a:cxn>
                <a:cxn ang="T11">
                  <a:pos x="T2" y="T3"/>
                </a:cxn>
                <a:cxn ang="T12">
                  <a:pos x="T4" y="T5"/>
                </a:cxn>
                <a:cxn ang="T13">
                  <a:pos x="T6" y="T7"/>
                </a:cxn>
                <a:cxn ang="T14">
                  <a:pos x="T8" y="T9"/>
                </a:cxn>
              </a:cxnLst>
              <a:rect l="T15" t="T16" r="T17" b="T18"/>
              <a:pathLst>
                <a:path w="67" h="101">
                  <a:moveTo>
                    <a:pt x="34" y="101"/>
                  </a:moveTo>
                  <a:lnTo>
                    <a:pt x="0" y="0"/>
                  </a:lnTo>
                  <a:lnTo>
                    <a:pt x="34" y="45"/>
                  </a:lnTo>
                  <a:lnTo>
                    <a:pt x="67" y="0"/>
                  </a:lnTo>
                  <a:lnTo>
                    <a:pt x="34" y="101"/>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28" name="Line 604"/>
            <p:cNvSpPr>
              <a:spLocks noChangeAspect="1" noChangeShapeType="1"/>
            </p:cNvSpPr>
            <p:nvPr/>
          </p:nvSpPr>
          <p:spPr bwMode="auto">
            <a:xfrm>
              <a:off x="6719888" y="4467225"/>
              <a:ext cx="0" cy="284163"/>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Freeform 605"/>
            <p:cNvSpPr>
              <a:spLocks noChangeAspect="1"/>
            </p:cNvSpPr>
            <p:nvPr/>
          </p:nvSpPr>
          <p:spPr bwMode="auto">
            <a:xfrm>
              <a:off x="6719888" y="4914900"/>
              <a:ext cx="79375" cy="107950"/>
            </a:xfrm>
            <a:custGeom>
              <a:avLst/>
              <a:gdLst>
                <a:gd name="T0" fmla="*/ 52917 w 66"/>
                <a:gd name="T1" fmla="*/ 0 h 89"/>
                <a:gd name="T2" fmla="*/ 79375 w 66"/>
                <a:gd name="T3" fmla="*/ 107950 h 89"/>
                <a:gd name="T4" fmla="*/ 39688 w 66"/>
                <a:gd name="T5" fmla="*/ 53369 h 89"/>
                <a:gd name="T6" fmla="*/ 0 w 66"/>
                <a:gd name="T7" fmla="*/ 107950 h 89"/>
                <a:gd name="T8" fmla="*/ 52917 w 66"/>
                <a:gd name="T9" fmla="*/ 0 h 89"/>
                <a:gd name="T10" fmla="*/ 0 60000 65536"/>
                <a:gd name="T11" fmla="*/ 0 60000 65536"/>
                <a:gd name="T12" fmla="*/ 0 60000 65536"/>
                <a:gd name="T13" fmla="*/ 0 60000 65536"/>
                <a:gd name="T14" fmla="*/ 0 60000 65536"/>
                <a:gd name="T15" fmla="*/ 0 w 66"/>
                <a:gd name="T16" fmla="*/ 0 h 89"/>
                <a:gd name="T17" fmla="*/ 66 w 66"/>
                <a:gd name="T18" fmla="*/ 89 h 89"/>
              </a:gdLst>
              <a:ahLst/>
              <a:cxnLst>
                <a:cxn ang="T10">
                  <a:pos x="T0" y="T1"/>
                </a:cxn>
                <a:cxn ang="T11">
                  <a:pos x="T2" y="T3"/>
                </a:cxn>
                <a:cxn ang="T12">
                  <a:pos x="T4" y="T5"/>
                </a:cxn>
                <a:cxn ang="T13">
                  <a:pos x="T6" y="T7"/>
                </a:cxn>
                <a:cxn ang="T14">
                  <a:pos x="T8" y="T9"/>
                </a:cxn>
              </a:cxnLst>
              <a:rect l="T15" t="T16" r="T17" b="T18"/>
              <a:pathLst>
                <a:path w="66" h="89">
                  <a:moveTo>
                    <a:pt x="44" y="0"/>
                  </a:moveTo>
                  <a:lnTo>
                    <a:pt x="66" y="89"/>
                  </a:lnTo>
                  <a:lnTo>
                    <a:pt x="33" y="44"/>
                  </a:lnTo>
                  <a:lnTo>
                    <a:pt x="0" y="89"/>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30" name="Line 606"/>
            <p:cNvSpPr>
              <a:spLocks noChangeAspect="1" noChangeShapeType="1"/>
            </p:cNvSpPr>
            <p:nvPr/>
          </p:nvSpPr>
          <p:spPr bwMode="auto">
            <a:xfrm flipV="1">
              <a:off x="6759575" y="4968875"/>
              <a:ext cx="1588" cy="3127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Freeform 607"/>
            <p:cNvSpPr>
              <a:spLocks noChangeAspect="1"/>
            </p:cNvSpPr>
            <p:nvPr/>
          </p:nvSpPr>
          <p:spPr bwMode="auto">
            <a:xfrm>
              <a:off x="5997575" y="4927600"/>
              <a:ext cx="107950" cy="82550"/>
            </a:xfrm>
            <a:custGeom>
              <a:avLst/>
              <a:gdLst>
                <a:gd name="T0" fmla="*/ 0 w 89"/>
                <a:gd name="T1" fmla="*/ 55444 h 67"/>
                <a:gd name="T2" fmla="*/ 94608 w 89"/>
                <a:gd name="T3" fmla="*/ 0 h 67"/>
                <a:gd name="T4" fmla="*/ 41239 w 89"/>
                <a:gd name="T5" fmla="*/ 40659 h 67"/>
                <a:gd name="T6" fmla="*/ 107950 w 89"/>
                <a:gd name="T7" fmla="*/ 82550 h 67"/>
                <a:gd name="T8" fmla="*/ 0 w 89"/>
                <a:gd name="T9" fmla="*/ 55444 h 67"/>
                <a:gd name="T10" fmla="*/ 0 60000 65536"/>
                <a:gd name="T11" fmla="*/ 0 60000 65536"/>
                <a:gd name="T12" fmla="*/ 0 60000 65536"/>
                <a:gd name="T13" fmla="*/ 0 60000 65536"/>
                <a:gd name="T14" fmla="*/ 0 60000 65536"/>
                <a:gd name="T15" fmla="*/ 0 w 89"/>
                <a:gd name="T16" fmla="*/ 0 h 67"/>
                <a:gd name="T17" fmla="*/ 89 w 89"/>
                <a:gd name="T18" fmla="*/ 67 h 67"/>
              </a:gdLst>
              <a:ahLst/>
              <a:cxnLst>
                <a:cxn ang="T10">
                  <a:pos x="T0" y="T1"/>
                </a:cxn>
                <a:cxn ang="T11">
                  <a:pos x="T2" y="T3"/>
                </a:cxn>
                <a:cxn ang="T12">
                  <a:pos x="T4" y="T5"/>
                </a:cxn>
                <a:cxn ang="T13">
                  <a:pos x="T6" y="T7"/>
                </a:cxn>
                <a:cxn ang="T14">
                  <a:pos x="T8" y="T9"/>
                </a:cxn>
              </a:cxnLst>
              <a:rect l="T15" t="T16" r="T17" b="T18"/>
              <a:pathLst>
                <a:path w="89" h="67">
                  <a:moveTo>
                    <a:pt x="0" y="45"/>
                  </a:moveTo>
                  <a:lnTo>
                    <a:pt x="78" y="0"/>
                  </a:lnTo>
                  <a:lnTo>
                    <a:pt x="34" y="33"/>
                  </a:lnTo>
                  <a:lnTo>
                    <a:pt x="89" y="67"/>
                  </a:lnTo>
                  <a:lnTo>
                    <a:pt x="0" y="45"/>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32" name="Line 608"/>
            <p:cNvSpPr>
              <a:spLocks noChangeAspect="1" noChangeShapeType="1"/>
            </p:cNvSpPr>
            <p:nvPr/>
          </p:nvSpPr>
          <p:spPr bwMode="auto">
            <a:xfrm flipH="1">
              <a:off x="6038850" y="4902200"/>
              <a:ext cx="652463" cy="66675"/>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Freeform 609"/>
            <p:cNvSpPr>
              <a:spLocks noChangeAspect="1"/>
            </p:cNvSpPr>
            <p:nvPr/>
          </p:nvSpPr>
          <p:spPr bwMode="auto">
            <a:xfrm>
              <a:off x="6215063" y="4792663"/>
              <a:ext cx="109537" cy="95250"/>
            </a:xfrm>
            <a:custGeom>
              <a:avLst/>
              <a:gdLst>
                <a:gd name="T0" fmla="*/ 0 w 89"/>
                <a:gd name="T1" fmla="*/ 54256 h 79"/>
                <a:gd name="T2" fmla="*/ 109537 w 89"/>
                <a:gd name="T3" fmla="*/ 0 h 79"/>
                <a:gd name="T4" fmla="*/ 54153 w 89"/>
                <a:gd name="T5" fmla="*/ 40994 h 79"/>
                <a:gd name="T6" fmla="*/ 109537 w 89"/>
                <a:gd name="T7" fmla="*/ 95250 h 79"/>
                <a:gd name="T8" fmla="*/ 0 w 89"/>
                <a:gd name="T9" fmla="*/ 54256 h 79"/>
                <a:gd name="T10" fmla="*/ 0 60000 65536"/>
                <a:gd name="T11" fmla="*/ 0 60000 65536"/>
                <a:gd name="T12" fmla="*/ 0 60000 65536"/>
                <a:gd name="T13" fmla="*/ 0 60000 65536"/>
                <a:gd name="T14" fmla="*/ 0 60000 65536"/>
                <a:gd name="T15" fmla="*/ 0 w 89"/>
                <a:gd name="T16" fmla="*/ 0 h 79"/>
                <a:gd name="T17" fmla="*/ 89 w 89"/>
                <a:gd name="T18" fmla="*/ 79 h 79"/>
              </a:gdLst>
              <a:ahLst/>
              <a:cxnLst>
                <a:cxn ang="T10">
                  <a:pos x="T0" y="T1"/>
                </a:cxn>
                <a:cxn ang="T11">
                  <a:pos x="T2" y="T3"/>
                </a:cxn>
                <a:cxn ang="T12">
                  <a:pos x="T4" y="T5"/>
                </a:cxn>
                <a:cxn ang="T13">
                  <a:pos x="T6" y="T7"/>
                </a:cxn>
                <a:cxn ang="T14">
                  <a:pos x="T8" y="T9"/>
                </a:cxn>
              </a:cxnLst>
              <a:rect l="T15" t="T16" r="T17" b="T18"/>
              <a:pathLst>
                <a:path w="89" h="79">
                  <a:moveTo>
                    <a:pt x="0" y="45"/>
                  </a:moveTo>
                  <a:lnTo>
                    <a:pt x="89" y="0"/>
                  </a:lnTo>
                  <a:lnTo>
                    <a:pt x="44" y="34"/>
                  </a:lnTo>
                  <a:lnTo>
                    <a:pt x="89" y="79"/>
                  </a:lnTo>
                  <a:lnTo>
                    <a:pt x="0" y="45"/>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34" name="Line 610"/>
            <p:cNvSpPr>
              <a:spLocks noChangeAspect="1" noChangeShapeType="1"/>
            </p:cNvSpPr>
            <p:nvPr/>
          </p:nvSpPr>
          <p:spPr bwMode="auto">
            <a:xfrm flipH="1">
              <a:off x="6269038" y="4833938"/>
              <a:ext cx="490537" cy="0"/>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Oval 611"/>
            <p:cNvSpPr>
              <a:spLocks noChangeAspect="1" noChangeArrowheads="1"/>
            </p:cNvSpPr>
            <p:nvPr/>
          </p:nvSpPr>
          <p:spPr bwMode="auto">
            <a:xfrm>
              <a:off x="6235700" y="5627688"/>
              <a:ext cx="82550" cy="95250"/>
            </a:xfrm>
            <a:prstGeom prst="ellipse">
              <a:avLst/>
            </a:prstGeom>
            <a:solidFill>
              <a:srgbClr val="FFFFFF"/>
            </a:solidFill>
            <a:ln w="17463">
              <a:solidFill>
                <a:srgbClr val="EE0000"/>
              </a:solidFill>
              <a:round/>
              <a:headEnd/>
              <a:tailEnd/>
            </a:ln>
          </p:spPr>
          <p:txBody>
            <a:bodyPr/>
            <a:lstStyle/>
            <a:p>
              <a:endParaRPr lang="zh-CN" altLang="zh-CN"/>
            </a:p>
          </p:txBody>
        </p:sp>
        <p:sp>
          <p:nvSpPr>
            <p:cNvPr id="236" name="Freeform 612"/>
            <p:cNvSpPr>
              <a:spLocks noChangeAspect="1"/>
            </p:cNvSpPr>
            <p:nvPr/>
          </p:nvSpPr>
          <p:spPr bwMode="auto">
            <a:xfrm>
              <a:off x="6215063" y="5254625"/>
              <a:ext cx="95250" cy="122238"/>
            </a:xfrm>
            <a:custGeom>
              <a:avLst/>
              <a:gdLst>
                <a:gd name="T0" fmla="*/ 53731 w 78"/>
                <a:gd name="T1" fmla="*/ 0 h 100"/>
                <a:gd name="T2" fmla="*/ 95250 w 78"/>
                <a:gd name="T3" fmla="*/ 122238 h 100"/>
                <a:gd name="T4" fmla="*/ 53731 w 78"/>
                <a:gd name="T5" fmla="*/ 53785 h 100"/>
                <a:gd name="T6" fmla="*/ 0 w 78"/>
                <a:gd name="T7" fmla="*/ 122238 h 100"/>
                <a:gd name="T8" fmla="*/ 53731 w 78"/>
                <a:gd name="T9" fmla="*/ 0 h 100"/>
                <a:gd name="T10" fmla="*/ 0 60000 65536"/>
                <a:gd name="T11" fmla="*/ 0 60000 65536"/>
                <a:gd name="T12" fmla="*/ 0 60000 65536"/>
                <a:gd name="T13" fmla="*/ 0 60000 65536"/>
                <a:gd name="T14" fmla="*/ 0 60000 65536"/>
                <a:gd name="T15" fmla="*/ 0 w 78"/>
                <a:gd name="T16" fmla="*/ 0 h 100"/>
                <a:gd name="T17" fmla="*/ 78 w 78"/>
                <a:gd name="T18" fmla="*/ 100 h 100"/>
              </a:gdLst>
              <a:ahLst/>
              <a:cxnLst>
                <a:cxn ang="T10">
                  <a:pos x="T0" y="T1"/>
                </a:cxn>
                <a:cxn ang="T11">
                  <a:pos x="T2" y="T3"/>
                </a:cxn>
                <a:cxn ang="T12">
                  <a:pos x="T4" y="T5"/>
                </a:cxn>
                <a:cxn ang="T13">
                  <a:pos x="T6" y="T7"/>
                </a:cxn>
                <a:cxn ang="T14">
                  <a:pos x="T8" y="T9"/>
                </a:cxn>
              </a:cxnLst>
              <a:rect l="T15" t="T16" r="T17" b="T18"/>
              <a:pathLst>
                <a:path w="78" h="100">
                  <a:moveTo>
                    <a:pt x="44" y="0"/>
                  </a:moveTo>
                  <a:lnTo>
                    <a:pt x="78" y="100"/>
                  </a:lnTo>
                  <a:lnTo>
                    <a:pt x="44" y="44"/>
                  </a:lnTo>
                  <a:lnTo>
                    <a:pt x="0" y="10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37" name="Line 613"/>
            <p:cNvSpPr>
              <a:spLocks noChangeAspect="1" noChangeShapeType="1"/>
            </p:cNvSpPr>
            <p:nvPr/>
          </p:nvSpPr>
          <p:spPr bwMode="auto">
            <a:xfrm flipV="1">
              <a:off x="6269038" y="5308600"/>
              <a:ext cx="1587" cy="3127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Freeform 614"/>
            <p:cNvSpPr>
              <a:spLocks noChangeAspect="1"/>
            </p:cNvSpPr>
            <p:nvPr/>
          </p:nvSpPr>
          <p:spPr bwMode="auto">
            <a:xfrm>
              <a:off x="6161088" y="5064125"/>
              <a:ext cx="95250" cy="122238"/>
            </a:xfrm>
            <a:custGeom>
              <a:avLst/>
              <a:gdLst>
                <a:gd name="T0" fmla="*/ 54952 w 78"/>
                <a:gd name="T1" fmla="*/ 122238 h 100"/>
                <a:gd name="T2" fmla="*/ 0 w 78"/>
                <a:gd name="T3" fmla="*/ 0 h 100"/>
                <a:gd name="T4" fmla="*/ 41519 w 78"/>
                <a:gd name="T5" fmla="*/ 53785 h 100"/>
                <a:gd name="T6" fmla="*/ 95250 w 78"/>
                <a:gd name="T7" fmla="*/ 0 h 100"/>
                <a:gd name="T8" fmla="*/ 54952 w 78"/>
                <a:gd name="T9" fmla="*/ 122238 h 100"/>
                <a:gd name="T10" fmla="*/ 0 60000 65536"/>
                <a:gd name="T11" fmla="*/ 0 60000 65536"/>
                <a:gd name="T12" fmla="*/ 0 60000 65536"/>
                <a:gd name="T13" fmla="*/ 0 60000 65536"/>
                <a:gd name="T14" fmla="*/ 0 60000 65536"/>
                <a:gd name="T15" fmla="*/ 0 w 78"/>
                <a:gd name="T16" fmla="*/ 0 h 100"/>
                <a:gd name="T17" fmla="*/ 78 w 78"/>
                <a:gd name="T18" fmla="*/ 100 h 100"/>
              </a:gdLst>
              <a:ahLst/>
              <a:cxnLst>
                <a:cxn ang="T10">
                  <a:pos x="T0" y="T1"/>
                </a:cxn>
                <a:cxn ang="T11">
                  <a:pos x="T2" y="T3"/>
                </a:cxn>
                <a:cxn ang="T12">
                  <a:pos x="T4" y="T5"/>
                </a:cxn>
                <a:cxn ang="T13">
                  <a:pos x="T6" y="T7"/>
                </a:cxn>
                <a:cxn ang="T14">
                  <a:pos x="T8" y="T9"/>
                </a:cxn>
              </a:cxnLst>
              <a:rect l="T15" t="T16" r="T17" b="T18"/>
              <a:pathLst>
                <a:path w="78" h="100">
                  <a:moveTo>
                    <a:pt x="45" y="100"/>
                  </a:moveTo>
                  <a:lnTo>
                    <a:pt x="0" y="0"/>
                  </a:lnTo>
                  <a:lnTo>
                    <a:pt x="34" y="44"/>
                  </a:lnTo>
                  <a:lnTo>
                    <a:pt x="78" y="0"/>
                  </a:lnTo>
                  <a:lnTo>
                    <a:pt x="45" y="100"/>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39" name="Line 615"/>
            <p:cNvSpPr>
              <a:spLocks noChangeAspect="1" noChangeShapeType="1"/>
            </p:cNvSpPr>
            <p:nvPr/>
          </p:nvSpPr>
          <p:spPr bwMode="auto">
            <a:xfrm>
              <a:off x="6202363" y="4833938"/>
              <a:ext cx="1587" cy="284162"/>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Oval 616"/>
            <p:cNvSpPr>
              <a:spLocks noChangeAspect="1" noChangeArrowheads="1"/>
            </p:cNvSpPr>
            <p:nvPr/>
          </p:nvSpPr>
          <p:spPr bwMode="auto">
            <a:xfrm>
              <a:off x="6003925" y="5791200"/>
              <a:ext cx="96838" cy="82550"/>
            </a:xfrm>
            <a:prstGeom prst="ellipse">
              <a:avLst/>
            </a:prstGeom>
            <a:solidFill>
              <a:srgbClr val="FFFFFF"/>
            </a:solidFill>
            <a:ln w="17463">
              <a:solidFill>
                <a:srgbClr val="EE0000"/>
              </a:solidFill>
              <a:round/>
              <a:headEnd/>
              <a:tailEnd/>
            </a:ln>
          </p:spPr>
          <p:txBody>
            <a:bodyPr/>
            <a:lstStyle/>
            <a:p>
              <a:endParaRPr lang="zh-CN" altLang="zh-CN"/>
            </a:p>
          </p:txBody>
        </p:sp>
        <p:sp>
          <p:nvSpPr>
            <p:cNvPr id="241" name="Freeform 617"/>
            <p:cNvSpPr>
              <a:spLocks noChangeAspect="1"/>
            </p:cNvSpPr>
            <p:nvPr/>
          </p:nvSpPr>
          <p:spPr bwMode="auto">
            <a:xfrm>
              <a:off x="5984875" y="5418138"/>
              <a:ext cx="95250" cy="107950"/>
            </a:xfrm>
            <a:custGeom>
              <a:avLst/>
              <a:gdLst>
                <a:gd name="T0" fmla="*/ 54952 w 78"/>
                <a:gd name="T1" fmla="*/ 0 h 89"/>
                <a:gd name="T2" fmla="*/ 95250 w 78"/>
                <a:gd name="T3" fmla="*/ 107950 h 89"/>
                <a:gd name="T4" fmla="*/ 41519 w 78"/>
                <a:gd name="T5" fmla="*/ 53369 h 89"/>
                <a:gd name="T6" fmla="*/ 0 w 78"/>
                <a:gd name="T7" fmla="*/ 107950 h 89"/>
                <a:gd name="T8" fmla="*/ 54952 w 78"/>
                <a:gd name="T9" fmla="*/ 0 h 89"/>
                <a:gd name="T10" fmla="*/ 0 60000 65536"/>
                <a:gd name="T11" fmla="*/ 0 60000 65536"/>
                <a:gd name="T12" fmla="*/ 0 60000 65536"/>
                <a:gd name="T13" fmla="*/ 0 60000 65536"/>
                <a:gd name="T14" fmla="*/ 0 60000 65536"/>
                <a:gd name="T15" fmla="*/ 0 w 78"/>
                <a:gd name="T16" fmla="*/ 0 h 89"/>
                <a:gd name="T17" fmla="*/ 78 w 78"/>
                <a:gd name="T18" fmla="*/ 89 h 89"/>
              </a:gdLst>
              <a:ahLst/>
              <a:cxnLst>
                <a:cxn ang="T10">
                  <a:pos x="T0" y="T1"/>
                </a:cxn>
                <a:cxn ang="T11">
                  <a:pos x="T2" y="T3"/>
                </a:cxn>
                <a:cxn ang="T12">
                  <a:pos x="T4" y="T5"/>
                </a:cxn>
                <a:cxn ang="T13">
                  <a:pos x="T6" y="T7"/>
                </a:cxn>
                <a:cxn ang="T14">
                  <a:pos x="T8" y="T9"/>
                </a:cxn>
              </a:cxnLst>
              <a:rect l="T15" t="T16" r="T17" b="T18"/>
              <a:pathLst>
                <a:path w="78" h="89">
                  <a:moveTo>
                    <a:pt x="45" y="0"/>
                  </a:moveTo>
                  <a:lnTo>
                    <a:pt x="78" y="89"/>
                  </a:lnTo>
                  <a:lnTo>
                    <a:pt x="34" y="44"/>
                  </a:lnTo>
                  <a:lnTo>
                    <a:pt x="0" y="89"/>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42" name="Line 618"/>
            <p:cNvSpPr>
              <a:spLocks noChangeAspect="1" noChangeShapeType="1"/>
            </p:cNvSpPr>
            <p:nvPr/>
          </p:nvSpPr>
          <p:spPr bwMode="auto">
            <a:xfrm flipV="1">
              <a:off x="6026150" y="5472113"/>
              <a:ext cx="0" cy="2984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Freeform 619"/>
            <p:cNvSpPr>
              <a:spLocks noChangeAspect="1"/>
            </p:cNvSpPr>
            <p:nvPr/>
          </p:nvSpPr>
          <p:spPr bwMode="auto">
            <a:xfrm>
              <a:off x="5929313" y="5213350"/>
              <a:ext cx="96837" cy="122238"/>
            </a:xfrm>
            <a:custGeom>
              <a:avLst/>
              <a:gdLst>
                <a:gd name="T0" fmla="*/ 55160 w 79"/>
                <a:gd name="T1" fmla="*/ 122238 h 101"/>
                <a:gd name="T2" fmla="*/ 0 w 79"/>
                <a:gd name="T3" fmla="*/ 0 h 101"/>
                <a:gd name="T4" fmla="*/ 41677 w 79"/>
                <a:gd name="T5" fmla="*/ 54462 h 101"/>
                <a:gd name="T6" fmla="*/ 96837 w 79"/>
                <a:gd name="T7" fmla="*/ 0 h 101"/>
                <a:gd name="T8" fmla="*/ 55160 w 79"/>
                <a:gd name="T9" fmla="*/ 122238 h 101"/>
                <a:gd name="T10" fmla="*/ 0 60000 65536"/>
                <a:gd name="T11" fmla="*/ 0 60000 65536"/>
                <a:gd name="T12" fmla="*/ 0 60000 65536"/>
                <a:gd name="T13" fmla="*/ 0 60000 65536"/>
                <a:gd name="T14" fmla="*/ 0 60000 65536"/>
                <a:gd name="T15" fmla="*/ 0 w 79"/>
                <a:gd name="T16" fmla="*/ 0 h 101"/>
                <a:gd name="T17" fmla="*/ 79 w 79"/>
                <a:gd name="T18" fmla="*/ 101 h 101"/>
              </a:gdLst>
              <a:ahLst/>
              <a:cxnLst>
                <a:cxn ang="T10">
                  <a:pos x="T0" y="T1"/>
                </a:cxn>
                <a:cxn ang="T11">
                  <a:pos x="T2" y="T3"/>
                </a:cxn>
                <a:cxn ang="T12">
                  <a:pos x="T4" y="T5"/>
                </a:cxn>
                <a:cxn ang="T13">
                  <a:pos x="T6" y="T7"/>
                </a:cxn>
                <a:cxn ang="T14">
                  <a:pos x="T8" y="T9"/>
                </a:cxn>
              </a:cxnLst>
              <a:rect l="T15" t="T16" r="T17" b="T18"/>
              <a:pathLst>
                <a:path w="79" h="101">
                  <a:moveTo>
                    <a:pt x="45" y="101"/>
                  </a:moveTo>
                  <a:lnTo>
                    <a:pt x="0" y="0"/>
                  </a:lnTo>
                  <a:lnTo>
                    <a:pt x="34" y="45"/>
                  </a:lnTo>
                  <a:lnTo>
                    <a:pt x="79" y="0"/>
                  </a:lnTo>
                  <a:lnTo>
                    <a:pt x="45"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44" name="Line 620"/>
            <p:cNvSpPr>
              <a:spLocks noChangeAspect="1" noChangeShapeType="1"/>
            </p:cNvSpPr>
            <p:nvPr/>
          </p:nvSpPr>
          <p:spPr bwMode="auto">
            <a:xfrm>
              <a:off x="5970588" y="4983163"/>
              <a:ext cx="1587" cy="284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Freeform 621"/>
            <p:cNvSpPr>
              <a:spLocks noChangeAspect="1"/>
            </p:cNvSpPr>
            <p:nvPr/>
          </p:nvSpPr>
          <p:spPr bwMode="auto">
            <a:xfrm>
              <a:off x="6623050" y="4398963"/>
              <a:ext cx="244475" cy="176212"/>
            </a:xfrm>
            <a:custGeom>
              <a:avLst/>
              <a:gdLst>
                <a:gd name="T0" fmla="*/ 41354 w 201"/>
                <a:gd name="T1" fmla="*/ 94790 h 145"/>
                <a:gd name="T2" fmla="*/ 27975 w 201"/>
                <a:gd name="T3" fmla="*/ 149476 h 145"/>
                <a:gd name="T4" fmla="*/ 81492 w 201"/>
                <a:gd name="T5" fmla="*/ 136109 h 145"/>
                <a:gd name="T6" fmla="*/ 122846 w 201"/>
                <a:gd name="T7" fmla="*/ 176212 h 145"/>
                <a:gd name="T8" fmla="*/ 162983 w 201"/>
                <a:gd name="T9" fmla="*/ 136109 h 145"/>
                <a:gd name="T10" fmla="*/ 231096 w 201"/>
                <a:gd name="T11" fmla="*/ 149476 h 145"/>
                <a:gd name="T12" fmla="*/ 204337 w 201"/>
                <a:gd name="T13" fmla="*/ 94790 h 145"/>
                <a:gd name="T14" fmla="*/ 244475 w 201"/>
                <a:gd name="T15" fmla="*/ 54686 h 145"/>
                <a:gd name="T16" fmla="*/ 190958 w 201"/>
                <a:gd name="T17" fmla="*/ 54686 h 145"/>
                <a:gd name="T18" fmla="*/ 204337 w 201"/>
                <a:gd name="T19" fmla="*/ 0 h 145"/>
                <a:gd name="T20" fmla="*/ 122846 w 201"/>
                <a:gd name="T21" fmla="*/ 26736 h 145"/>
                <a:gd name="T22" fmla="*/ 41354 w 201"/>
                <a:gd name="T23" fmla="*/ 0 h 145"/>
                <a:gd name="T24" fmla="*/ 68112 w 201"/>
                <a:gd name="T25" fmla="*/ 54686 h 145"/>
                <a:gd name="T26" fmla="*/ 0 w 201"/>
                <a:gd name="T27" fmla="*/ 81422 h 145"/>
                <a:gd name="T28" fmla="*/ 41354 w 201"/>
                <a:gd name="T29" fmla="*/ 94790 h 1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1"/>
                <a:gd name="T46" fmla="*/ 0 h 145"/>
                <a:gd name="T47" fmla="*/ 201 w 201"/>
                <a:gd name="T48" fmla="*/ 145 h 1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1" h="145">
                  <a:moveTo>
                    <a:pt x="34" y="78"/>
                  </a:moveTo>
                  <a:lnTo>
                    <a:pt x="23" y="123"/>
                  </a:lnTo>
                  <a:lnTo>
                    <a:pt x="67" y="112"/>
                  </a:lnTo>
                  <a:lnTo>
                    <a:pt x="101" y="145"/>
                  </a:lnTo>
                  <a:lnTo>
                    <a:pt x="134" y="112"/>
                  </a:lnTo>
                  <a:lnTo>
                    <a:pt x="190" y="123"/>
                  </a:lnTo>
                  <a:lnTo>
                    <a:pt x="168" y="78"/>
                  </a:lnTo>
                  <a:lnTo>
                    <a:pt x="201" y="45"/>
                  </a:lnTo>
                  <a:lnTo>
                    <a:pt x="157" y="45"/>
                  </a:lnTo>
                  <a:lnTo>
                    <a:pt x="168" y="0"/>
                  </a:lnTo>
                  <a:lnTo>
                    <a:pt x="101" y="22"/>
                  </a:lnTo>
                  <a:lnTo>
                    <a:pt x="34" y="0"/>
                  </a:lnTo>
                  <a:lnTo>
                    <a:pt x="56" y="45"/>
                  </a:lnTo>
                  <a:lnTo>
                    <a:pt x="0" y="67"/>
                  </a:lnTo>
                  <a:lnTo>
                    <a:pt x="34" y="7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46" name="Line 622"/>
            <p:cNvSpPr>
              <a:spLocks noChangeAspect="1" noChangeShapeType="1"/>
            </p:cNvSpPr>
            <p:nvPr/>
          </p:nvSpPr>
          <p:spPr bwMode="auto">
            <a:xfrm flipH="1">
              <a:off x="6651625" y="4494213"/>
              <a:ext cx="12700"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623"/>
            <p:cNvSpPr>
              <a:spLocks noChangeAspect="1" noChangeShapeType="1"/>
            </p:cNvSpPr>
            <p:nvPr/>
          </p:nvSpPr>
          <p:spPr bwMode="auto">
            <a:xfrm flipV="1">
              <a:off x="6651625" y="4535488"/>
              <a:ext cx="52388" cy="127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624"/>
            <p:cNvSpPr>
              <a:spLocks noChangeAspect="1" noChangeShapeType="1"/>
            </p:cNvSpPr>
            <p:nvPr/>
          </p:nvSpPr>
          <p:spPr bwMode="auto">
            <a:xfrm>
              <a:off x="6704013" y="4535488"/>
              <a:ext cx="41275" cy="396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625"/>
            <p:cNvSpPr>
              <a:spLocks noChangeAspect="1" noChangeShapeType="1"/>
            </p:cNvSpPr>
            <p:nvPr/>
          </p:nvSpPr>
          <p:spPr bwMode="auto">
            <a:xfrm flipV="1">
              <a:off x="6745288" y="4535488"/>
              <a:ext cx="41275" cy="396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626"/>
            <p:cNvSpPr>
              <a:spLocks noChangeAspect="1" noChangeShapeType="1"/>
            </p:cNvSpPr>
            <p:nvPr/>
          </p:nvSpPr>
          <p:spPr bwMode="auto">
            <a:xfrm>
              <a:off x="6786563" y="4535488"/>
              <a:ext cx="68262" cy="127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627"/>
            <p:cNvSpPr>
              <a:spLocks noChangeAspect="1" noChangeShapeType="1"/>
            </p:cNvSpPr>
            <p:nvPr/>
          </p:nvSpPr>
          <p:spPr bwMode="auto">
            <a:xfrm flipH="1" flipV="1">
              <a:off x="6827838" y="4494213"/>
              <a:ext cx="26987"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628"/>
            <p:cNvSpPr>
              <a:spLocks noChangeAspect="1" noChangeShapeType="1"/>
            </p:cNvSpPr>
            <p:nvPr/>
          </p:nvSpPr>
          <p:spPr bwMode="auto">
            <a:xfrm flipV="1">
              <a:off x="6827838" y="4452938"/>
              <a:ext cx="39687" cy="412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29"/>
            <p:cNvSpPr>
              <a:spLocks noChangeAspect="1" noChangeShapeType="1"/>
            </p:cNvSpPr>
            <p:nvPr/>
          </p:nvSpPr>
          <p:spPr bwMode="auto">
            <a:xfrm flipH="1">
              <a:off x="6813550" y="4452938"/>
              <a:ext cx="539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630"/>
            <p:cNvSpPr>
              <a:spLocks noChangeAspect="1" noChangeShapeType="1"/>
            </p:cNvSpPr>
            <p:nvPr/>
          </p:nvSpPr>
          <p:spPr bwMode="auto">
            <a:xfrm flipV="1">
              <a:off x="6813550" y="4398963"/>
              <a:ext cx="14288"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31"/>
            <p:cNvSpPr>
              <a:spLocks noChangeAspect="1" noChangeShapeType="1"/>
            </p:cNvSpPr>
            <p:nvPr/>
          </p:nvSpPr>
          <p:spPr bwMode="auto">
            <a:xfrm flipH="1">
              <a:off x="6745288" y="4398963"/>
              <a:ext cx="82550" cy="26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632"/>
            <p:cNvSpPr>
              <a:spLocks noChangeAspect="1" noChangeShapeType="1"/>
            </p:cNvSpPr>
            <p:nvPr/>
          </p:nvSpPr>
          <p:spPr bwMode="auto">
            <a:xfrm flipH="1" flipV="1">
              <a:off x="6664325" y="4398963"/>
              <a:ext cx="80963" cy="26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633"/>
            <p:cNvSpPr>
              <a:spLocks noChangeAspect="1" noChangeShapeType="1"/>
            </p:cNvSpPr>
            <p:nvPr/>
          </p:nvSpPr>
          <p:spPr bwMode="auto">
            <a:xfrm>
              <a:off x="6664325" y="4398963"/>
              <a:ext cx="26988"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634"/>
            <p:cNvSpPr>
              <a:spLocks noChangeAspect="1" noChangeShapeType="1"/>
            </p:cNvSpPr>
            <p:nvPr/>
          </p:nvSpPr>
          <p:spPr bwMode="auto">
            <a:xfrm flipH="1">
              <a:off x="6623050" y="4452938"/>
              <a:ext cx="68263" cy="26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635"/>
            <p:cNvSpPr>
              <a:spLocks noChangeAspect="1" noChangeShapeType="1"/>
            </p:cNvSpPr>
            <p:nvPr/>
          </p:nvSpPr>
          <p:spPr bwMode="auto">
            <a:xfrm>
              <a:off x="6623050" y="4479925"/>
              <a:ext cx="41275" cy="142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Freeform 636"/>
            <p:cNvSpPr>
              <a:spLocks noChangeAspect="1"/>
            </p:cNvSpPr>
            <p:nvPr/>
          </p:nvSpPr>
          <p:spPr bwMode="auto">
            <a:xfrm>
              <a:off x="5807075" y="5118100"/>
              <a:ext cx="109538" cy="82550"/>
            </a:xfrm>
            <a:custGeom>
              <a:avLst/>
              <a:gdLst>
                <a:gd name="T0" fmla="*/ 0 w 89"/>
                <a:gd name="T1" fmla="*/ 41891 h 67"/>
                <a:gd name="T2" fmla="*/ 109538 w 89"/>
                <a:gd name="T3" fmla="*/ 0 h 67"/>
                <a:gd name="T4" fmla="*/ 55384 w 89"/>
                <a:gd name="T5" fmla="*/ 41891 h 67"/>
                <a:gd name="T6" fmla="*/ 109538 w 89"/>
                <a:gd name="T7" fmla="*/ 82550 h 67"/>
                <a:gd name="T8" fmla="*/ 0 w 89"/>
                <a:gd name="T9" fmla="*/ 41891 h 67"/>
                <a:gd name="T10" fmla="*/ 0 60000 65536"/>
                <a:gd name="T11" fmla="*/ 0 60000 65536"/>
                <a:gd name="T12" fmla="*/ 0 60000 65536"/>
                <a:gd name="T13" fmla="*/ 0 60000 65536"/>
                <a:gd name="T14" fmla="*/ 0 60000 65536"/>
                <a:gd name="T15" fmla="*/ 0 w 89"/>
                <a:gd name="T16" fmla="*/ 0 h 67"/>
                <a:gd name="T17" fmla="*/ 89 w 89"/>
                <a:gd name="T18" fmla="*/ 67 h 67"/>
              </a:gdLst>
              <a:ahLst/>
              <a:cxnLst>
                <a:cxn ang="T10">
                  <a:pos x="T0" y="T1"/>
                </a:cxn>
                <a:cxn ang="T11">
                  <a:pos x="T2" y="T3"/>
                </a:cxn>
                <a:cxn ang="T12">
                  <a:pos x="T4" y="T5"/>
                </a:cxn>
                <a:cxn ang="T13">
                  <a:pos x="T6" y="T7"/>
                </a:cxn>
                <a:cxn ang="T14">
                  <a:pos x="T8" y="T9"/>
                </a:cxn>
              </a:cxnLst>
              <a:rect l="T15" t="T16" r="T17" b="T18"/>
              <a:pathLst>
                <a:path w="89" h="67">
                  <a:moveTo>
                    <a:pt x="0" y="34"/>
                  </a:moveTo>
                  <a:lnTo>
                    <a:pt x="89" y="0"/>
                  </a:lnTo>
                  <a:lnTo>
                    <a:pt x="45" y="34"/>
                  </a:lnTo>
                  <a:lnTo>
                    <a:pt x="89" y="67"/>
                  </a:lnTo>
                  <a:lnTo>
                    <a:pt x="0" y="34"/>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61" name="Line 637"/>
            <p:cNvSpPr>
              <a:spLocks noChangeAspect="1" noChangeShapeType="1"/>
            </p:cNvSpPr>
            <p:nvPr/>
          </p:nvSpPr>
          <p:spPr bwMode="auto">
            <a:xfrm flipH="1">
              <a:off x="5862638" y="5159375"/>
              <a:ext cx="406400" cy="1588"/>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Freeform 638"/>
            <p:cNvSpPr>
              <a:spLocks noChangeAspect="1"/>
            </p:cNvSpPr>
            <p:nvPr/>
          </p:nvSpPr>
          <p:spPr bwMode="auto">
            <a:xfrm>
              <a:off x="5726113" y="5173663"/>
              <a:ext cx="107950" cy="93662"/>
            </a:xfrm>
            <a:custGeom>
              <a:avLst/>
              <a:gdLst>
                <a:gd name="T0" fmla="*/ 0 w 89"/>
                <a:gd name="T1" fmla="*/ 52835 h 78"/>
                <a:gd name="T2" fmla="*/ 107950 w 89"/>
                <a:gd name="T3" fmla="*/ 0 h 78"/>
                <a:gd name="T4" fmla="*/ 54581 w 89"/>
                <a:gd name="T5" fmla="*/ 39626 h 78"/>
                <a:gd name="T6" fmla="*/ 107950 w 89"/>
                <a:gd name="T7" fmla="*/ 93662 h 78"/>
                <a:gd name="T8" fmla="*/ 0 w 89"/>
                <a:gd name="T9" fmla="*/ 52835 h 78"/>
                <a:gd name="T10" fmla="*/ 0 60000 65536"/>
                <a:gd name="T11" fmla="*/ 0 60000 65536"/>
                <a:gd name="T12" fmla="*/ 0 60000 65536"/>
                <a:gd name="T13" fmla="*/ 0 60000 65536"/>
                <a:gd name="T14" fmla="*/ 0 60000 65536"/>
                <a:gd name="T15" fmla="*/ 0 w 89"/>
                <a:gd name="T16" fmla="*/ 0 h 78"/>
                <a:gd name="T17" fmla="*/ 89 w 89"/>
                <a:gd name="T18" fmla="*/ 78 h 78"/>
              </a:gdLst>
              <a:ahLst/>
              <a:cxnLst>
                <a:cxn ang="T10">
                  <a:pos x="T0" y="T1"/>
                </a:cxn>
                <a:cxn ang="T11">
                  <a:pos x="T2" y="T3"/>
                </a:cxn>
                <a:cxn ang="T12">
                  <a:pos x="T4" y="T5"/>
                </a:cxn>
                <a:cxn ang="T13">
                  <a:pos x="T6" y="T7"/>
                </a:cxn>
                <a:cxn ang="T14">
                  <a:pos x="T8" y="T9"/>
                </a:cxn>
              </a:cxnLst>
              <a:rect l="T15" t="T16" r="T17" b="T18"/>
              <a:pathLst>
                <a:path w="89" h="78">
                  <a:moveTo>
                    <a:pt x="0" y="44"/>
                  </a:moveTo>
                  <a:lnTo>
                    <a:pt x="89" y="0"/>
                  </a:lnTo>
                  <a:lnTo>
                    <a:pt x="45" y="33"/>
                  </a:lnTo>
                  <a:lnTo>
                    <a:pt x="89" y="78"/>
                  </a:lnTo>
                  <a:lnTo>
                    <a:pt x="0" y="44"/>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63" name="Line 639"/>
            <p:cNvSpPr>
              <a:spLocks noChangeAspect="1" noChangeShapeType="1"/>
            </p:cNvSpPr>
            <p:nvPr/>
          </p:nvSpPr>
          <p:spPr bwMode="auto">
            <a:xfrm flipH="1">
              <a:off x="5780088" y="5213350"/>
              <a:ext cx="407987" cy="1588"/>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Freeform 640"/>
            <p:cNvSpPr>
              <a:spLocks noChangeAspect="1"/>
            </p:cNvSpPr>
            <p:nvPr/>
          </p:nvSpPr>
          <p:spPr bwMode="auto">
            <a:xfrm>
              <a:off x="5603875" y="5267325"/>
              <a:ext cx="122238" cy="95250"/>
            </a:xfrm>
            <a:custGeom>
              <a:avLst/>
              <a:gdLst>
                <a:gd name="T0" fmla="*/ 0 w 100"/>
                <a:gd name="T1" fmla="*/ 53731 h 78"/>
                <a:gd name="T2" fmla="*/ 122238 w 100"/>
                <a:gd name="T3" fmla="*/ 0 h 78"/>
                <a:gd name="T4" fmla="*/ 53785 w 100"/>
                <a:gd name="T5" fmla="*/ 53731 h 78"/>
                <a:gd name="T6" fmla="*/ 122238 w 100"/>
                <a:gd name="T7" fmla="*/ 95250 h 78"/>
                <a:gd name="T8" fmla="*/ 0 w 100"/>
                <a:gd name="T9" fmla="*/ 53731 h 78"/>
                <a:gd name="T10" fmla="*/ 0 60000 65536"/>
                <a:gd name="T11" fmla="*/ 0 60000 65536"/>
                <a:gd name="T12" fmla="*/ 0 60000 65536"/>
                <a:gd name="T13" fmla="*/ 0 60000 65536"/>
                <a:gd name="T14" fmla="*/ 0 60000 65536"/>
                <a:gd name="T15" fmla="*/ 0 w 100"/>
                <a:gd name="T16" fmla="*/ 0 h 78"/>
                <a:gd name="T17" fmla="*/ 100 w 100"/>
                <a:gd name="T18" fmla="*/ 78 h 78"/>
              </a:gdLst>
              <a:ahLst/>
              <a:cxnLst>
                <a:cxn ang="T10">
                  <a:pos x="T0" y="T1"/>
                </a:cxn>
                <a:cxn ang="T11">
                  <a:pos x="T2" y="T3"/>
                </a:cxn>
                <a:cxn ang="T12">
                  <a:pos x="T4" y="T5"/>
                </a:cxn>
                <a:cxn ang="T13">
                  <a:pos x="T6" y="T7"/>
                </a:cxn>
                <a:cxn ang="T14">
                  <a:pos x="T8" y="T9"/>
                </a:cxn>
              </a:cxnLst>
              <a:rect l="T15" t="T16" r="T17" b="T18"/>
              <a:pathLst>
                <a:path w="100" h="78">
                  <a:moveTo>
                    <a:pt x="0" y="44"/>
                  </a:moveTo>
                  <a:lnTo>
                    <a:pt x="100" y="0"/>
                  </a:lnTo>
                  <a:lnTo>
                    <a:pt x="44" y="44"/>
                  </a:lnTo>
                  <a:lnTo>
                    <a:pt x="100" y="78"/>
                  </a:lnTo>
                  <a:lnTo>
                    <a:pt x="0" y="44"/>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65" name="Line 641"/>
            <p:cNvSpPr>
              <a:spLocks noChangeAspect="1" noChangeShapeType="1"/>
            </p:cNvSpPr>
            <p:nvPr/>
          </p:nvSpPr>
          <p:spPr bwMode="auto">
            <a:xfrm flipH="1">
              <a:off x="5657850" y="5321300"/>
              <a:ext cx="395288" cy="1588"/>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Freeform 642"/>
            <p:cNvSpPr>
              <a:spLocks noChangeAspect="1"/>
            </p:cNvSpPr>
            <p:nvPr/>
          </p:nvSpPr>
          <p:spPr bwMode="auto">
            <a:xfrm>
              <a:off x="5494338" y="5349875"/>
              <a:ext cx="109537" cy="80963"/>
            </a:xfrm>
            <a:custGeom>
              <a:avLst/>
              <a:gdLst>
                <a:gd name="T0" fmla="*/ 0 w 90"/>
                <a:gd name="T1" fmla="*/ 53170 h 67"/>
                <a:gd name="T2" fmla="*/ 109537 w 90"/>
                <a:gd name="T3" fmla="*/ 0 h 67"/>
                <a:gd name="T4" fmla="*/ 54768 w 90"/>
                <a:gd name="T5" fmla="*/ 39877 h 67"/>
                <a:gd name="T6" fmla="*/ 109537 w 90"/>
                <a:gd name="T7" fmla="*/ 80963 h 67"/>
                <a:gd name="T8" fmla="*/ 0 w 90"/>
                <a:gd name="T9" fmla="*/ 53170 h 67"/>
                <a:gd name="T10" fmla="*/ 0 60000 65536"/>
                <a:gd name="T11" fmla="*/ 0 60000 65536"/>
                <a:gd name="T12" fmla="*/ 0 60000 65536"/>
                <a:gd name="T13" fmla="*/ 0 60000 65536"/>
                <a:gd name="T14" fmla="*/ 0 60000 65536"/>
                <a:gd name="T15" fmla="*/ 0 w 90"/>
                <a:gd name="T16" fmla="*/ 0 h 67"/>
                <a:gd name="T17" fmla="*/ 90 w 90"/>
                <a:gd name="T18" fmla="*/ 67 h 67"/>
              </a:gdLst>
              <a:ahLst/>
              <a:cxnLst>
                <a:cxn ang="T10">
                  <a:pos x="T0" y="T1"/>
                </a:cxn>
                <a:cxn ang="T11">
                  <a:pos x="T2" y="T3"/>
                </a:cxn>
                <a:cxn ang="T12">
                  <a:pos x="T4" y="T5"/>
                </a:cxn>
                <a:cxn ang="T13">
                  <a:pos x="T6" y="T7"/>
                </a:cxn>
                <a:cxn ang="T14">
                  <a:pos x="T8" y="T9"/>
                </a:cxn>
              </a:cxnLst>
              <a:rect l="T15" t="T16" r="T17" b="T18"/>
              <a:pathLst>
                <a:path w="90" h="67">
                  <a:moveTo>
                    <a:pt x="0" y="44"/>
                  </a:moveTo>
                  <a:lnTo>
                    <a:pt x="90" y="0"/>
                  </a:lnTo>
                  <a:lnTo>
                    <a:pt x="45" y="33"/>
                  </a:lnTo>
                  <a:lnTo>
                    <a:pt x="90" y="67"/>
                  </a:lnTo>
                  <a:lnTo>
                    <a:pt x="0" y="44"/>
                  </a:lnTo>
                  <a:close/>
                </a:path>
              </a:pathLst>
            </a:custGeom>
            <a:solidFill>
              <a:srgbClr val="0000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67" name="Line 643"/>
            <p:cNvSpPr>
              <a:spLocks noChangeAspect="1" noChangeShapeType="1"/>
            </p:cNvSpPr>
            <p:nvPr/>
          </p:nvSpPr>
          <p:spPr bwMode="auto">
            <a:xfrm>
              <a:off x="5549900" y="5389563"/>
              <a:ext cx="393700" cy="1587"/>
            </a:xfrm>
            <a:prstGeom prst="line">
              <a:avLst/>
            </a:prstGeom>
            <a:noFill/>
            <a:ln w="17463">
              <a:solidFill>
                <a:srgbClr val="0000E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Freeform 644"/>
            <p:cNvSpPr>
              <a:spLocks noChangeAspect="1"/>
            </p:cNvSpPr>
            <p:nvPr/>
          </p:nvSpPr>
          <p:spPr bwMode="auto">
            <a:xfrm>
              <a:off x="6337300" y="5770563"/>
              <a:ext cx="123825" cy="95250"/>
            </a:xfrm>
            <a:custGeom>
              <a:avLst/>
              <a:gdLst>
                <a:gd name="T0" fmla="*/ 123825 w 101"/>
                <a:gd name="T1" fmla="*/ 54256 h 79"/>
                <a:gd name="T2" fmla="*/ 0 w 101"/>
                <a:gd name="T3" fmla="*/ 95250 h 79"/>
                <a:gd name="T4" fmla="*/ 55170 w 101"/>
                <a:gd name="T5" fmla="*/ 40994 h 79"/>
                <a:gd name="T6" fmla="*/ 0 w 101"/>
                <a:gd name="T7" fmla="*/ 0 h 79"/>
                <a:gd name="T8" fmla="*/ 123825 w 101"/>
                <a:gd name="T9" fmla="*/ 54256 h 79"/>
                <a:gd name="T10" fmla="*/ 0 60000 65536"/>
                <a:gd name="T11" fmla="*/ 0 60000 65536"/>
                <a:gd name="T12" fmla="*/ 0 60000 65536"/>
                <a:gd name="T13" fmla="*/ 0 60000 65536"/>
                <a:gd name="T14" fmla="*/ 0 60000 65536"/>
                <a:gd name="T15" fmla="*/ 0 w 101"/>
                <a:gd name="T16" fmla="*/ 0 h 79"/>
                <a:gd name="T17" fmla="*/ 101 w 101"/>
                <a:gd name="T18" fmla="*/ 79 h 79"/>
              </a:gdLst>
              <a:ahLst/>
              <a:cxnLst>
                <a:cxn ang="T10">
                  <a:pos x="T0" y="T1"/>
                </a:cxn>
                <a:cxn ang="T11">
                  <a:pos x="T2" y="T3"/>
                </a:cxn>
                <a:cxn ang="T12">
                  <a:pos x="T4" y="T5"/>
                </a:cxn>
                <a:cxn ang="T13">
                  <a:pos x="T6" y="T7"/>
                </a:cxn>
                <a:cxn ang="T14">
                  <a:pos x="T8" y="T9"/>
                </a:cxn>
              </a:cxnLst>
              <a:rect l="T15" t="T16" r="T17" b="T18"/>
              <a:pathLst>
                <a:path w="101" h="79">
                  <a:moveTo>
                    <a:pt x="101" y="45"/>
                  </a:moveTo>
                  <a:lnTo>
                    <a:pt x="0" y="79"/>
                  </a:lnTo>
                  <a:lnTo>
                    <a:pt x="45" y="34"/>
                  </a:lnTo>
                  <a:lnTo>
                    <a:pt x="0" y="0"/>
                  </a:lnTo>
                  <a:lnTo>
                    <a:pt x="101" y="45"/>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69" name="Line 645"/>
            <p:cNvSpPr>
              <a:spLocks noChangeAspect="1" noChangeShapeType="1"/>
            </p:cNvSpPr>
            <p:nvPr/>
          </p:nvSpPr>
          <p:spPr bwMode="auto">
            <a:xfrm>
              <a:off x="6092825" y="5811838"/>
              <a:ext cx="300038" cy="0"/>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Freeform 646"/>
            <p:cNvSpPr>
              <a:spLocks noChangeAspect="1"/>
            </p:cNvSpPr>
            <p:nvPr/>
          </p:nvSpPr>
          <p:spPr bwMode="auto">
            <a:xfrm>
              <a:off x="6569075" y="5621338"/>
              <a:ext cx="134938" cy="95250"/>
            </a:xfrm>
            <a:custGeom>
              <a:avLst/>
              <a:gdLst>
                <a:gd name="T0" fmla="*/ 134938 w 111"/>
                <a:gd name="T1" fmla="*/ 53731 h 78"/>
                <a:gd name="T2" fmla="*/ 0 w 111"/>
                <a:gd name="T3" fmla="*/ 95250 h 78"/>
                <a:gd name="T4" fmla="*/ 68077 w 111"/>
                <a:gd name="T5" fmla="*/ 53731 h 78"/>
                <a:gd name="T6" fmla="*/ 0 w 111"/>
                <a:gd name="T7" fmla="*/ 0 h 78"/>
                <a:gd name="T8" fmla="*/ 134938 w 111"/>
                <a:gd name="T9" fmla="*/ 53731 h 78"/>
                <a:gd name="T10" fmla="*/ 0 60000 65536"/>
                <a:gd name="T11" fmla="*/ 0 60000 65536"/>
                <a:gd name="T12" fmla="*/ 0 60000 65536"/>
                <a:gd name="T13" fmla="*/ 0 60000 65536"/>
                <a:gd name="T14" fmla="*/ 0 60000 65536"/>
                <a:gd name="T15" fmla="*/ 0 w 111"/>
                <a:gd name="T16" fmla="*/ 0 h 78"/>
                <a:gd name="T17" fmla="*/ 111 w 111"/>
                <a:gd name="T18" fmla="*/ 78 h 78"/>
              </a:gdLst>
              <a:ahLst/>
              <a:cxnLst>
                <a:cxn ang="T10">
                  <a:pos x="T0" y="T1"/>
                </a:cxn>
                <a:cxn ang="T11">
                  <a:pos x="T2" y="T3"/>
                </a:cxn>
                <a:cxn ang="T12">
                  <a:pos x="T4" y="T5"/>
                </a:cxn>
                <a:cxn ang="T13">
                  <a:pos x="T6" y="T7"/>
                </a:cxn>
                <a:cxn ang="T14">
                  <a:pos x="T8" y="T9"/>
                </a:cxn>
              </a:cxnLst>
              <a:rect l="T15" t="T16" r="T17" b="T18"/>
              <a:pathLst>
                <a:path w="111" h="78">
                  <a:moveTo>
                    <a:pt x="111" y="44"/>
                  </a:moveTo>
                  <a:lnTo>
                    <a:pt x="0" y="78"/>
                  </a:lnTo>
                  <a:lnTo>
                    <a:pt x="56" y="44"/>
                  </a:lnTo>
                  <a:lnTo>
                    <a:pt x="0" y="0"/>
                  </a:lnTo>
                  <a:lnTo>
                    <a:pt x="111" y="44"/>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71" name="Line 647"/>
            <p:cNvSpPr>
              <a:spLocks noChangeAspect="1" noChangeShapeType="1"/>
            </p:cNvSpPr>
            <p:nvPr/>
          </p:nvSpPr>
          <p:spPr bwMode="auto">
            <a:xfrm>
              <a:off x="6324600" y="5675313"/>
              <a:ext cx="312738" cy="0"/>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Freeform 648"/>
            <p:cNvSpPr>
              <a:spLocks noChangeAspect="1"/>
            </p:cNvSpPr>
            <p:nvPr/>
          </p:nvSpPr>
          <p:spPr bwMode="auto">
            <a:xfrm>
              <a:off x="7072313" y="5308600"/>
              <a:ext cx="122237" cy="80963"/>
            </a:xfrm>
            <a:custGeom>
              <a:avLst/>
              <a:gdLst>
                <a:gd name="T0" fmla="*/ 122237 w 100"/>
                <a:gd name="T1" fmla="*/ 41086 h 67"/>
                <a:gd name="T2" fmla="*/ 0 w 100"/>
                <a:gd name="T3" fmla="*/ 80963 h 67"/>
                <a:gd name="T4" fmla="*/ 53784 w 100"/>
                <a:gd name="T5" fmla="*/ 41086 h 67"/>
                <a:gd name="T6" fmla="*/ 0 w 100"/>
                <a:gd name="T7" fmla="*/ 0 h 67"/>
                <a:gd name="T8" fmla="*/ 122237 w 100"/>
                <a:gd name="T9" fmla="*/ 41086 h 67"/>
                <a:gd name="T10" fmla="*/ 0 60000 65536"/>
                <a:gd name="T11" fmla="*/ 0 60000 65536"/>
                <a:gd name="T12" fmla="*/ 0 60000 65536"/>
                <a:gd name="T13" fmla="*/ 0 60000 65536"/>
                <a:gd name="T14" fmla="*/ 0 60000 65536"/>
                <a:gd name="T15" fmla="*/ 0 w 100"/>
                <a:gd name="T16" fmla="*/ 0 h 67"/>
                <a:gd name="T17" fmla="*/ 100 w 100"/>
                <a:gd name="T18" fmla="*/ 67 h 67"/>
              </a:gdLst>
              <a:ahLst/>
              <a:cxnLst>
                <a:cxn ang="T10">
                  <a:pos x="T0" y="T1"/>
                </a:cxn>
                <a:cxn ang="T11">
                  <a:pos x="T2" y="T3"/>
                </a:cxn>
                <a:cxn ang="T12">
                  <a:pos x="T4" y="T5"/>
                </a:cxn>
                <a:cxn ang="T13">
                  <a:pos x="T6" y="T7"/>
                </a:cxn>
                <a:cxn ang="T14">
                  <a:pos x="T8" y="T9"/>
                </a:cxn>
              </a:cxnLst>
              <a:rect l="T15" t="T16" r="T17" b="T18"/>
              <a:pathLst>
                <a:path w="100" h="67">
                  <a:moveTo>
                    <a:pt x="100" y="34"/>
                  </a:moveTo>
                  <a:lnTo>
                    <a:pt x="0" y="67"/>
                  </a:lnTo>
                  <a:lnTo>
                    <a:pt x="44" y="34"/>
                  </a:lnTo>
                  <a:lnTo>
                    <a:pt x="0" y="0"/>
                  </a:lnTo>
                  <a:lnTo>
                    <a:pt x="100" y="34"/>
                  </a:lnTo>
                  <a:close/>
                </a:path>
              </a:pathLst>
            </a:custGeom>
            <a:solidFill>
              <a:srgbClr val="E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73" name="Line 649"/>
            <p:cNvSpPr>
              <a:spLocks noChangeAspect="1" noChangeShapeType="1"/>
            </p:cNvSpPr>
            <p:nvPr/>
          </p:nvSpPr>
          <p:spPr bwMode="auto">
            <a:xfrm>
              <a:off x="6827838" y="5349875"/>
              <a:ext cx="298450" cy="1588"/>
            </a:xfrm>
            <a:prstGeom prst="line">
              <a:avLst/>
            </a:prstGeom>
            <a:noFill/>
            <a:ln w="17463">
              <a:solidFill>
                <a:srgbClr val="EE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Rectangle 650"/>
            <p:cNvSpPr>
              <a:spLocks noChangeAspect="1" noChangeArrowheads="1"/>
            </p:cNvSpPr>
            <p:nvPr/>
          </p:nvSpPr>
          <p:spPr bwMode="auto">
            <a:xfrm>
              <a:off x="7145338" y="4197350"/>
              <a:ext cx="152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0000EE"/>
                  </a:solidFill>
                  <a:latin typeface="Times" pitchFamily="18" charset="0"/>
                  <a:ea typeface="宋体" pitchFamily="2" charset="-122"/>
                </a:rPr>
                <a:t>e</a:t>
              </a:r>
              <a:r>
                <a:rPr lang="en-US" altLang="zh-CN" sz="1800" b="1" i="1" baseline="30000">
                  <a:solidFill>
                    <a:srgbClr val="0000EE"/>
                  </a:solidFill>
                  <a:latin typeface="Times" pitchFamily="18" charset="0"/>
                  <a:ea typeface="宋体" pitchFamily="2" charset="-122"/>
                </a:rPr>
                <a:t>-</a:t>
              </a:r>
              <a:endParaRPr lang="en-US" altLang="zh-CN" sz="1800" b="1" baseline="30000">
                <a:solidFill>
                  <a:srgbClr val="0000EE"/>
                </a:solidFill>
                <a:latin typeface="Times" pitchFamily="18" charset="0"/>
                <a:ea typeface="宋体" pitchFamily="2" charset="-122"/>
              </a:endParaRPr>
            </a:p>
          </p:txBody>
        </p:sp>
        <p:sp>
          <p:nvSpPr>
            <p:cNvPr id="275" name="Rectangle 652"/>
            <p:cNvSpPr>
              <a:spLocks noChangeAspect="1" noChangeArrowheads="1"/>
            </p:cNvSpPr>
            <p:nvPr/>
          </p:nvSpPr>
          <p:spPr bwMode="auto">
            <a:xfrm>
              <a:off x="6813550" y="5362575"/>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latin typeface="Times" pitchFamily="18" charset="0"/>
                  <a:ea typeface="宋体" pitchFamily="2" charset="-122"/>
                </a:rPr>
                <a:t>h</a:t>
              </a:r>
              <a:endParaRPr lang="en-US" altLang="zh-CN" b="1" dirty="0">
                <a:ea typeface="宋体" pitchFamily="2" charset="-122"/>
              </a:endParaRPr>
            </a:p>
          </p:txBody>
        </p:sp>
        <p:sp>
          <p:nvSpPr>
            <p:cNvPr id="276" name="Rectangle 653"/>
            <p:cNvSpPr>
              <a:spLocks noChangeAspect="1" noChangeArrowheads="1"/>
            </p:cNvSpPr>
            <p:nvPr/>
          </p:nvSpPr>
          <p:spPr bwMode="auto">
            <a:xfrm>
              <a:off x="6896100" y="5334000"/>
              <a:ext cx="936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EE0000"/>
                  </a:solidFill>
                  <a:latin typeface="Times" pitchFamily="18" charset="0"/>
                  <a:ea typeface="宋体" pitchFamily="2" charset="-122"/>
                </a:rPr>
                <a:t>+</a:t>
              </a:r>
              <a:endParaRPr lang="en-US" altLang="zh-CN" b="1">
                <a:ea typeface="宋体" pitchFamily="2" charset="-122"/>
              </a:endParaRPr>
            </a:p>
          </p:txBody>
        </p:sp>
        <p:sp>
          <p:nvSpPr>
            <p:cNvPr id="277" name="Rectangle 654"/>
            <p:cNvSpPr>
              <a:spLocks noChangeAspect="1" noChangeArrowheads="1"/>
            </p:cNvSpPr>
            <p:nvPr/>
          </p:nvSpPr>
          <p:spPr bwMode="auto">
            <a:xfrm>
              <a:off x="7480300" y="4357688"/>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0000EE"/>
                  </a:solidFill>
                  <a:latin typeface="Times" pitchFamily="18" charset="0"/>
                  <a:ea typeface="宋体" pitchFamily="2" charset="-122"/>
                </a:rPr>
                <a:t>E</a:t>
              </a:r>
              <a:endParaRPr lang="en-US" altLang="zh-CN" b="1">
                <a:ea typeface="宋体" pitchFamily="2" charset="-122"/>
              </a:endParaRPr>
            </a:p>
          </p:txBody>
        </p:sp>
        <p:sp>
          <p:nvSpPr>
            <p:cNvPr id="278" name="Rectangle 655"/>
            <p:cNvSpPr>
              <a:spLocks noChangeAspect="1" noChangeArrowheads="1"/>
            </p:cNvSpPr>
            <p:nvPr/>
          </p:nvSpPr>
          <p:spPr bwMode="auto">
            <a:xfrm>
              <a:off x="7589838" y="4468813"/>
              <a:ext cx="114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i="1">
                  <a:solidFill>
                    <a:srgbClr val="0000EE"/>
                  </a:solidFill>
                  <a:latin typeface="Times" pitchFamily="18" charset="0"/>
                  <a:ea typeface="宋体" pitchFamily="2" charset="-122"/>
                </a:rPr>
                <a:t> c</a:t>
              </a:r>
              <a:endParaRPr lang="en-US" altLang="zh-CN" b="1">
                <a:ea typeface="宋体" pitchFamily="2" charset="-122"/>
              </a:endParaRPr>
            </a:p>
          </p:txBody>
        </p:sp>
        <p:sp>
          <p:nvSpPr>
            <p:cNvPr id="279" name="Rectangle 656"/>
            <p:cNvSpPr>
              <a:spLocks noChangeAspect="1" noChangeArrowheads="1"/>
            </p:cNvSpPr>
            <p:nvPr/>
          </p:nvSpPr>
          <p:spPr bwMode="auto">
            <a:xfrm>
              <a:off x="7439025" y="4792663"/>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i="1">
                  <a:solidFill>
                    <a:srgbClr val="EE0000"/>
                  </a:solidFill>
                  <a:latin typeface="Times" pitchFamily="18" charset="0"/>
                  <a:ea typeface="宋体" pitchFamily="2" charset="-122"/>
                </a:rPr>
                <a:t>E</a:t>
              </a:r>
              <a:endParaRPr lang="en-US" altLang="zh-CN" b="1">
                <a:ea typeface="宋体" pitchFamily="2" charset="-122"/>
              </a:endParaRPr>
            </a:p>
          </p:txBody>
        </p:sp>
        <p:sp>
          <p:nvSpPr>
            <p:cNvPr id="280" name="Rectangle 657"/>
            <p:cNvSpPr>
              <a:spLocks noChangeAspect="1" noChangeArrowheads="1"/>
            </p:cNvSpPr>
            <p:nvPr/>
          </p:nvSpPr>
          <p:spPr bwMode="auto">
            <a:xfrm>
              <a:off x="7548563" y="4902200"/>
              <a:ext cx="1143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i="1">
                  <a:solidFill>
                    <a:srgbClr val="EE0000"/>
                  </a:solidFill>
                  <a:latin typeface="Times" pitchFamily="18" charset="0"/>
                  <a:ea typeface="宋体" pitchFamily="2" charset="-122"/>
                </a:rPr>
                <a:t> v</a:t>
              </a:r>
              <a:endParaRPr lang="en-US" altLang="zh-CN" b="1">
                <a:ea typeface="宋体" pitchFamily="2" charset="-122"/>
              </a:endParaRPr>
            </a:p>
          </p:txBody>
        </p:sp>
        <p:sp>
          <p:nvSpPr>
            <p:cNvPr id="281" name="Oval 658"/>
            <p:cNvSpPr>
              <a:spLocks noChangeAspect="1" noChangeArrowheads="1"/>
            </p:cNvSpPr>
            <p:nvPr/>
          </p:nvSpPr>
          <p:spPr bwMode="auto">
            <a:xfrm>
              <a:off x="5989638" y="5287963"/>
              <a:ext cx="84137" cy="95250"/>
            </a:xfrm>
            <a:prstGeom prst="ellipse">
              <a:avLst/>
            </a:prstGeom>
            <a:solidFill>
              <a:srgbClr val="3333FF"/>
            </a:solidFill>
            <a:ln w="17463">
              <a:solidFill>
                <a:srgbClr val="3333FF"/>
              </a:solidFill>
              <a:round/>
              <a:headEnd/>
              <a:tailEnd/>
            </a:ln>
          </p:spPr>
          <p:txBody>
            <a:bodyPr/>
            <a:lstStyle/>
            <a:p>
              <a:endParaRPr lang="zh-CN" altLang="zh-CN"/>
            </a:p>
          </p:txBody>
        </p:sp>
        <p:sp>
          <p:nvSpPr>
            <p:cNvPr id="282" name="Oval 659"/>
            <p:cNvSpPr>
              <a:spLocks noChangeAspect="1" noChangeArrowheads="1"/>
            </p:cNvSpPr>
            <p:nvPr/>
          </p:nvSpPr>
          <p:spPr bwMode="auto">
            <a:xfrm>
              <a:off x="5908675" y="5341938"/>
              <a:ext cx="96838" cy="82550"/>
            </a:xfrm>
            <a:prstGeom prst="ellipse">
              <a:avLst/>
            </a:prstGeom>
            <a:solidFill>
              <a:srgbClr val="3333FF"/>
            </a:solidFill>
            <a:ln w="17463">
              <a:solidFill>
                <a:srgbClr val="3333FF"/>
              </a:solidFill>
              <a:round/>
              <a:headEnd/>
              <a:tailEnd/>
            </a:ln>
          </p:spPr>
          <p:txBody>
            <a:bodyPr/>
            <a:lstStyle/>
            <a:p>
              <a:endParaRPr lang="zh-CN" altLang="zh-CN"/>
            </a:p>
          </p:txBody>
        </p:sp>
        <p:sp>
          <p:nvSpPr>
            <p:cNvPr id="283" name="Oval 660"/>
            <p:cNvSpPr>
              <a:spLocks noChangeAspect="1" noChangeArrowheads="1"/>
            </p:cNvSpPr>
            <p:nvPr/>
          </p:nvSpPr>
          <p:spPr bwMode="auto">
            <a:xfrm>
              <a:off x="6724650" y="4797425"/>
              <a:ext cx="84138" cy="98425"/>
            </a:xfrm>
            <a:prstGeom prst="ellipse">
              <a:avLst/>
            </a:prstGeom>
            <a:solidFill>
              <a:srgbClr val="3333FF"/>
            </a:solidFill>
            <a:ln w="17463">
              <a:solidFill>
                <a:srgbClr val="3333FF"/>
              </a:solidFill>
              <a:round/>
              <a:headEnd/>
              <a:tailEnd/>
            </a:ln>
          </p:spPr>
          <p:txBody>
            <a:bodyPr/>
            <a:lstStyle/>
            <a:p>
              <a:endParaRPr lang="zh-CN" altLang="zh-CN"/>
            </a:p>
          </p:txBody>
        </p:sp>
        <p:sp>
          <p:nvSpPr>
            <p:cNvPr id="284" name="Oval 661"/>
            <p:cNvSpPr>
              <a:spLocks noChangeAspect="1" noChangeArrowheads="1"/>
            </p:cNvSpPr>
            <p:nvPr/>
          </p:nvSpPr>
          <p:spPr bwMode="auto">
            <a:xfrm>
              <a:off x="6629400" y="4852988"/>
              <a:ext cx="84138" cy="96837"/>
            </a:xfrm>
            <a:prstGeom prst="ellipse">
              <a:avLst/>
            </a:prstGeom>
            <a:solidFill>
              <a:srgbClr val="3333FF"/>
            </a:solidFill>
            <a:ln w="17463">
              <a:solidFill>
                <a:srgbClr val="3333FF"/>
              </a:solidFill>
              <a:round/>
              <a:headEnd/>
              <a:tailEnd/>
            </a:ln>
          </p:spPr>
          <p:txBody>
            <a:bodyPr/>
            <a:lstStyle/>
            <a:p>
              <a:endParaRPr lang="zh-CN" altLang="zh-CN"/>
            </a:p>
          </p:txBody>
        </p:sp>
        <p:sp>
          <p:nvSpPr>
            <p:cNvPr id="285" name="Oval 662"/>
            <p:cNvSpPr>
              <a:spLocks noChangeAspect="1" noChangeArrowheads="1"/>
            </p:cNvSpPr>
            <p:nvPr/>
          </p:nvSpPr>
          <p:spPr bwMode="auto">
            <a:xfrm>
              <a:off x="7105650" y="4432300"/>
              <a:ext cx="82550" cy="82550"/>
            </a:xfrm>
            <a:prstGeom prst="ellipse">
              <a:avLst/>
            </a:prstGeom>
            <a:solidFill>
              <a:srgbClr val="3333FF"/>
            </a:solidFill>
            <a:ln w="17463">
              <a:solidFill>
                <a:srgbClr val="3333FF"/>
              </a:solidFill>
              <a:round/>
              <a:headEnd/>
              <a:tailEnd/>
            </a:ln>
          </p:spPr>
          <p:txBody>
            <a:bodyPr/>
            <a:lstStyle/>
            <a:p>
              <a:endParaRPr lang="zh-CN" altLang="zh-CN"/>
            </a:p>
          </p:txBody>
        </p:sp>
        <p:sp>
          <p:nvSpPr>
            <p:cNvPr id="286" name="Oval 663"/>
            <p:cNvSpPr>
              <a:spLocks noChangeAspect="1" noChangeArrowheads="1"/>
            </p:cNvSpPr>
            <p:nvPr/>
          </p:nvSpPr>
          <p:spPr bwMode="auto">
            <a:xfrm>
              <a:off x="6235700" y="5124450"/>
              <a:ext cx="82550" cy="82550"/>
            </a:xfrm>
            <a:prstGeom prst="ellipse">
              <a:avLst/>
            </a:prstGeom>
            <a:solidFill>
              <a:srgbClr val="3333FF"/>
            </a:solidFill>
            <a:ln w="17463">
              <a:solidFill>
                <a:srgbClr val="3333FF"/>
              </a:solidFill>
              <a:round/>
              <a:headEnd/>
              <a:tailEnd/>
            </a:ln>
          </p:spPr>
          <p:txBody>
            <a:bodyPr/>
            <a:lstStyle/>
            <a:p>
              <a:endParaRPr lang="zh-CN" altLang="zh-CN"/>
            </a:p>
          </p:txBody>
        </p:sp>
        <p:sp>
          <p:nvSpPr>
            <p:cNvPr id="287" name="Oval 664"/>
            <p:cNvSpPr>
              <a:spLocks noChangeAspect="1" noChangeArrowheads="1"/>
            </p:cNvSpPr>
            <p:nvPr/>
          </p:nvSpPr>
          <p:spPr bwMode="auto">
            <a:xfrm>
              <a:off x="6140450" y="5180013"/>
              <a:ext cx="82550" cy="82550"/>
            </a:xfrm>
            <a:prstGeom prst="ellipse">
              <a:avLst/>
            </a:prstGeom>
            <a:solidFill>
              <a:srgbClr val="3333FF"/>
            </a:solidFill>
            <a:ln w="17463">
              <a:solidFill>
                <a:srgbClr val="3333FF"/>
              </a:solidFill>
              <a:round/>
              <a:headEnd/>
              <a:tailEnd/>
            </a:ln>
          </p:spPr>
          <p:txBody>
            <a:bodyPr/>
            <a:lstStyle/>
            <a:p>
              <a:endParaRPr lang="zh-CN" altLang="zh-CN"/>
            </a:p>
          </p:txBody>
        </p:sp>
        <p:sp>
          <p:nvSpPr>
            <p:cNvPr id="288" name="Freeform 665"/>
            <p:cNvSpPr>
              <a:spLocks noChangeAspect="1"/>
            </p:cNvSpPr>
            <p:nvPr/>
          </p:nvSpPr>
          <p:spPr bwMode="auto">
            <a:xfrm>
              <a:off x="6092825" y="4738688"/>
              <a:ext cx="258763" cy="176212"/>
            </a:xfrm>
            <a:custGeom>
              <a:avLst/>
              <a:gdLst>
                <a:gd name="T0" fmla="*/ 205057 w 212"/>
                <a:gd name="T1" fmla="*/ 81422 h 145"/>
                <a:gd name="T2" fmla="*/ 231910 w 212"/>
                <a:gd name="T3" fmla="*/ 26736 h 145"/>
                <a:gd name="T4" fmla="*/ 176984 w 212"/>
                <a:gd name="T5" fmla="*/ 40103 h 145"/>
                <a:gd name="T6" fmla="*/ 123279 w 212"/>
                <a:gd name="T7" fmla="*/ 0 h 145"/>
                <a:gd name="T8" fmla="*/ 95205 w 212"/>
                <a:gd name="T9" fmla="*/ 40103 h 145"/>
                <a:gd name="T10" fmla="*/ 13426 w 212"/>
                <a:gd name="T11" fmla="*/ 26736 h 145"/>
                <a:gd name="T12" fmla="*/ 41500 w 212"/>
                <a:gd name="T13" fmla="*/ 81422 h 145"/>
                <a:gd name="T14" fmla="*/ 0 w 212"/>
                <a:gd name="T15" fmla="*/ 121526 h 145"/>
                <a:gd name="T16" fmla="*/ 68352 w 212"/>
                <a:gd name="T17" fmla="*/ 121526 h 145"/>
                <a:gd name="T18" fmla="*/ 41500 w 212"/>
                <a:gd name="T19" fmla="*/ 176212 h 145"/>
                <a:gd name="T20" fmla="*/ 123279 w 212"/>
                <a:gd name="T21" fmla="*/ 149476 h 145"/>
                <a:gd name="T22" fmla="*/ 218484 w 212"/>
                <a:gd name="T23" fmla="*/ 176212 h 145"/>
                <a:gd name="T24" fmla="*/ 190411 w 212"/>
                <a:gd name="T25" fmla="*/ 121526 h 145"/>
                <a:gd name="T26" fmla="*/ 258763 w 212"/>
                <a:gd name="T27" fmla="*/ 94790 h 145"/>
                <a:gd name="T28" fmla="*/ 205057 w 212"/>
                <a:gd name="T29" fmla="*/ 81422 h 1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2"/>
                <a:gd name="T46" fmla="*/ 0 h 145"/>
                <a:gd name="T47" fmla="*/ 212 w 212"/>
                <a:gd name="T48" fmla="*/ 145 h 1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2" h="145">
                  <a:moveTo>
                    <a:pt x="168" y="67"/>
                  </a:moveTo>
                  <a:lnTo>
                    <a:pt x="190" y="22"/>
                  </a:lnTo>
                  <a:lnTo>
                    <a:pt x="145" y="33"/>
                  </a:lnTo>
                  <a:lnTo>
                    <a:pt x="101" y="0"/>
                  </a:lnTo>
                  <a:lnTo>
                    <a:pt x="78" y="33"/>
                  </a:lnTo>
                  <a:lnTo>
                    <a:pt x="11" y="22"/>
                  </a:lnTo>
                  <a:lnTo>
                    <a:pt x="34" y="67"/>
                  </a:lnTo>
                  <a:lnTo>
                    <a:pt x="0" y="100"/>
                  </a:lnTo>
                  <a:lnTo>
                    <a:pt x="56" y="100"/>
                  </a:lnTo>
                  <a:lnTo>
                    <a:pt x="34" y="145"/>
                  </a:lnTo>
                  <a:lnTo>
                    <a:pt x="101" y="123"/>
                  </a:lnTo>
                  <a:lnTo>
                    <a:pt x="179" y="145"/>
                  </a:lnTo>
                  <a:lnTo>
                    <a:pt x="156" y="100"/>
                  </a:lnTo>
                  <a:lnTo>
                    <a:pt x="212" y="78"/>
                  </a:lnTo>
                  <a:lnTo>
                    <a:pt x="168" y="67"/>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289" name="Line 666"/>
            <p:cNvSpPr>
              <a:spLocks noChangeAspect="1" noChangeShapeType="1"/>
            </p:cNvSpPr>
            <p:nvPr/>
          </p:nvSpPr>
          <p:spPr bwMode="auto">
            <a:xfrm flipV="1">
              <a:off x="6297613" y="4765675"/>
              <a:ext cx="26987"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667"/>
            <p:cNvSpPr>
              <a:spLocks noChangeAspect="1" noChangeShapeType="1"/>
            </p:cNvSpPr>
            <p:nvPr/>
          </p:nvSpPr>
          <p:spPr bwMode="auto">
            <a:xfrm flipH="1">
              <a:off x="6269038" y="4765675"/>
              <a:ext cx="55562" cy="127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668"/>
            <p:cNvSpPr>
              <a:spLocks noChangeAspect="1" noChangeShapeType="1"/>
            </p:cNvSpPr>
            <p:nvPr/>
          </p:nvSpPr>
          <p:spPr bwMode="auto">
            <a:xfrm flipH="1" flipV="1">
              <a:off x="6215063" y="4738688"/>
              <a:ext cx="53975" cy="396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669"/>
            <p:cNvSpPr>
              <a:spLocks noChangeAspect="1" noChangeShapeType="1"/>
            </p:cNvSpPr>
            <p:nvPr/>
          </p:nvSpPr>
          <p:spPr bwMode="auto">
            <a:xfrm flipH="1">
              <a:off x="6188075" y="4738688"/>
              <a:ext cx="26988" cy="396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670"/>
            <p:cNvSpPr>
              <a:spLocks noChangeAspect="1" noChangeShapeType="1"/>
            </p:cNvSpPr>
            <p:nvPr/>
          </p:nvSpPr>
          <p:spPr bwMode="auto">
            <a:xfrm flipH="1" flipV="1">
              <a:off x="6105525" y="4765675"/>
              <a:ext cx="82550" cy="127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671"/>
            <p:cNvSpPr>
              <a:spLocks noChangeAspect="1" noChangeShapeType="1"/>
            </p:cNvSpPr>
            <p:nvPr/>
          </p:nvSpPr>
          <p:spPr bwMode="auto">
            <a:xfrm>
              <a:off x="6105525" y="4765675"/>
              <a:ext cx="28575"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672"/>
            <p:cNvSpPr>
              <a:spLocks noChangeAspect="1" noChangeShapeType="1"/>
            </p:cNvSpPr>
            <p:nvPr/>
          </p:nvSpPr>
          <p:spPr bwMode="auto">
            <a:xfrm flipH="1">
              <a:off x="6092825" y="4819650"/>
              <a:ext cx="41275" cy="412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673"/>
            <p:cNvSpPr>
              <a:spLocks noChangeAspect="1" noChangeShapeType="1"/>
            </p:cNvSpPr>
            <p:nvPr/>
          </p:nvSpPr>
          <p:spPr bwMode="auto">
            <a:xfrm>
              <a:off x="6092825" y="4860925"/>
              <a:ext cx="68263"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674"/>
            <p:cNvSpPr>
              <a:spLocks noChangeAspect="1" noChangeShapeType="1"/>
            </p:cNvSpPr>
            <p:nvPr/>
          </p:nvSpPr>
          <p:spPr bwMode="auto">
            <a:xfrm flipH="1">
              <a:off x="6134100" y="4860925"/>
              <a:ext cx="26988"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675"/>
            <p:cNvSpPr>
              <a:spLocks noChangeAspect="1" noChangeShapeType="1"/>
            </p:cNvSpPr>
            <p:nvPr/>
          </p:nvSpPr>
          <p:spPr bwMode="auto">
            <a:xfrm flipV="1">
              <a:off x="6134100" y="4887913"/>
              <a:ext cx="80963" cy="26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Line 676"/>
            <p:cNvSpPr>
              <a:spLocks noChangeAspect="1" noChangeShapeType="1"/>
            </p:cNvSpPr>
            <p:nvPr/>
          </p:nvSpPr>
          <p:spPr bwMode="auto">
            <a:xfrm>
              <a:off x="6215063" y="4887913"/>
              <a:ext cx="95250" cy="26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0" name="Line 677"/>
            <p:cNvSpPr>
              <a:spLocks noChangeAspect="1" noChangeShapeType="1"/>
            </p:cNvSpPr>
            <p:nvPr/>
          </p:nvSpPr>
          <p:spPr bwMode="auto">
            <a:xfrm flipH="1" flipV="1">
              <a:off x="6283325" y="4860925"/>
              <a:ext cx="26988"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678"/>
            <p:cNvSpPr>
              <a:spLocks noChangeAspect="1" noChangeShapeType="1"/>
            </p:cNvSpPr>
            <p:nvPr/>
          </p:nvSpPr>
          <p:spPr bwMode="auto">
            <a:xfrm flipV="1">
              <a:off x="6283325" y="4833938"/>
              <a:ext cx="68263" cy="26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679"/>
            <p:cNvSpPr>
              <a:spLocks noChangeAspect="1" noChangeShapeType="1"/>
            </p:cNvSpPr>
            <p:nvPr/>
          </p:nvSpPr>
          <p:spPr bwMode="auto">
            <a:xfrm flipH="1" flipV="1">
              <a:off x="6297613" y="4819650"/>
              <a:ext cx="53975" cy="142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Freeform 680"/>
            <p:cNvSpPr>
              <a:spLocks noChangeAspect="1"/>
            </p:cNvSpPr>
            <p:nvPr/>
          </p:nvSpPr>
          <p:spPr bwMode="auto">
            <a:xfrm>
              <a:off x="5889625" y="4860925"/>
              <a:ext cx="176213" cy="257175"/>
            </a:xfrm>
            <a:custGeom>
              <a:avLst/>
              <a:gdLst>
                <a:gd name="T0" fmla="*/ 108158 w 145"/>
                <a:gd name="T1" fmla="*/ 203799 h 212"/>
                <a:gd name="T2" fmla="*/ 162845 w 145"/>
                <a:gd name="T3" fmla="*/ 230487 h 212"/>
                <a:gd name="T4" fmla="*/ 149477 w 145"/>
                <a:gd name="T5" fmla="*/ 162554 h 212"/>
                <a:gd name="T6" fmla="*/ 176213 w 145"/>
                <a:gd name="T7" fmla="*/ 122522 h 212"/>
                <a:gd name="T8" fmla="*/ 149477 w 145"/>
                <a:gd name="T9" fmla="*/ 94621 h 212"/>
                <a:gd name="T10" fmla="*/ 162845 w 145"/>
                <a:gd name="T11" fmla="*/ 13344 h 212"/>
                <a:gd name="T12" fmla="*/ 108158 w 145"/>
                <a:gd name="T13" fmla="*/ 41245 h 212"/>
                <a:gd name="T14" fmla="*/ 68055 w 145"/>
                <a:gd name="T15" fmla="*/ 0 h 212"/>
                <a:gd name="T16" fmla="*/ 68055 w 145"/>
                <a:gd name="T17" fmla="*/ 54589 h 212"/>
                <a:gd name="T18" fmla="*/ 0 w 145"/>
                <a:gd name="T19" fmla="*/ 41245 h 212"/>
                <a:gd name="T20" fmla="*/ 40104 w 145"/>
                <a:gd name="T21" fmla="*/ 122522 h 212"/>
                <a:gd name="T22" fmla="*/ 13368 w 145"/>
                <a:gd name="T23" fmla="*/ 203799 h 212"/>
                <a:gd name="T24" fmla="*/ 68055 w 145"/>
                <a:gd name="T25" fmla="*/ 189242 h 212"/>
                <a:gd name="T26" fmla="*/ 94790 w 145"/>
                <a:gd name="T27" fmla="*/ 257175 h 212"/>
                <a:gd name="T28" fmla="*/ 108158 w 145"/>
                <a:gd name="T29" fmla="*/ 203799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5"/>
                <a:gd name="T46" fmla="*/ 0 h 212"/>
                <a:gd name="T47" fmla="*/ 145 w 145"/>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5" h="212">
                  <a:moveTo>
                    <a:pt x="89" y="168"/>
                  </a:moveTo>
                  <a:lnTo>
                    <a:pt x="134" y="190"/>
                  </a:lnTo>
                  <a:lnTo>
                    <a:pt x="123" y="134"/>
                  </a:lnTo>
                  <a:lnTo>
                    <a:pt x="145" y="101"/>
                  </a:lnTo>
                  <a:lnTo>
                    <a:pt x="123" y="78"/>
                  </a:lnTo>
                  <a:lnTo>
                    <a:pt x="134" y="11"/>
                  </a:lnTo>
                  <a:lnTo>
                    <a:pt x="89" y="34"/>
                  </a:lnTo>
                  <a:lnTo>
                    <a:pt x="56" y="0"/>
                  </a:lnTo>
                  <a:lnTo>
                    <a:pt x="56" y="45"/>
                  </a:lnTo>
                  <a:lnTo>
                    <a:pt x="0" y="34"/>
                  </a:lnTo>
                  <a:lnTo>
                    <a:pt x="33" y="101"/>
                  </a:lnTo>
                  <a:lnTo>
                    <a:pt x="11" y="168"/>
                  </a:lnTo>
                  <a:lnTo>
                    <a:pt x="56" y="156"/>
                  </a:lnTo>
                  <a:lnTo>
                    <a:pt x="78" y="212"/>
                  </a:lnTo>
                  <a:lnTo>
                    <a:pt x="89" y="16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p>
          </p:txBody>
        </p:sp>
        <p:sp>
          <p:nvSpPr>
            <p:cNvPr id="304" name="Line 681"/>
            <p:cNvSpPr>
              <a:spLocks noChangeAspect="1" noChangeShapeType="1"/>
            </p:cNvSpPr>
            <p:nvPr/>
          </p:nvSpPr>
          <p:spPr bwMode="auto">
            <a:xfrm>
              <a:off x="5997575" y="5064125"/>
              <a:ext cx="55563" cy="269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682"/>
            <p:cNvSpPr>
              <a:spLocks noChangeAspect="1" noChangeShapeType="1"/>
            </p:cNvSpPr>
            <p:nvPr/>
          </p:nvSpPr>
          <p:spPr bwMode="auto">
            <a:xfrm flipH="1" flipV="1">
              <a:off x="6038850" y="5022850"/>
              <a:ext cx="14288" cy="682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683"/>
            <p:cNvSpPr>
              <a:spLocks noChangeAspect="1" noChangeShapeType="1"/>
            </p:cNvSpPr>
            <p:nvPr/>
          </p:nvSpPr>
          <p:spPr bwMode="auto">
            <a:xfrm flipV="1">
              <a:off x="6038850" y="4983163"/>
              <a:ext cx="26988" cy="396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684"/>
            <p:cNvSpPr>
              <a:spLocks noChangeAspect="1" noChangeShapeType="1"/>
            </p:cNvSpPr>
            <p:nvPr/>
          </p:nvSpPr>
          <p:spPr bwMode="auto">
            <a:xfrm flipH="1" flipV="1">
              <a:off x="6038850" y="4954588"/>
              <a:ext cx="26988" cy="285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Line 685"/>
            <p:cNvSpPr>
              <a:spLocks noChangeAspect="1" noChangeShapeType="1"/>
            </p:cNvSpPr>
            <p:nvPr/>
          </p:nvSpPr>
          <p:spPr bwMode="auto">
            <a:xfrm flipV="1">
              <a:off x="6038850" y="4873625"/>
              <a:ext cx="14288" cy="809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 name="Line 686"/>
            <p:cNvSpPr>
              <a:spLocks noChangeAspect="1" noChangeShapeType="1"/>
            </p:cNvSpPr>
            <p:nvPr/>
          </p:nvSpPr>
          <p:spPr bwMode="auto">
            <a:xfrm flipH="1">
              <a:off x="5997575" y="4873625"/>
              <a:ext cx="55563" cy="285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 name="Line 687"/>
            <p:cNvSpPr>
              <a:spLocks noChangeAspect="1" noChangeShapeType="1"/>
            </p:cNvSpPr>
            <p:nvPr/>
          </p:nvSpPr>
          <p:spPr bwMode="auto">
            <a:xfrm flipH="1" flipV="1">
              <a:off x="5957888" y="4860925"/>
              <a:ext cx="39687" cy="412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688"/>
            <p:cNvSpPr>
              <a:spLocks noChangeAspect="1" noChangeShapeType="1"/>
            </p:cNvSpPr>
            <p:nvPr/>
          </p:nvSpPr>
          <p:spPr bwMode="auto">
            <a:xfrm>
              <a:off x="5957888" y="4860925"/>
              <a:ext cx="1587"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2" name="Line 689"/>
            <p:cNvSpPr>
              <a:spLocks noChangeAspect="1" noChangeShapeType="1"/>
            </p:cNvSpPr>
            <p:nvPr/>
          </p:nvSpPr>
          <p:spPr bwMode="auto">
            <a:xfrm flipH="1" flipV="1">
              <a:off x="5889625" y="4902200"/>
              <a:ext cx="68263" cy="127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Line 690"/>
            <p:cNvSpPr>
              <a:spLocks noChangeAspect="1" noChangeShapeType="1"/>
            </p:cNvSpPr>
            <p:nvPr/>
          </p:nvSpPr>
          <p:spPr bwMode="auto">
            <a:xfrm>
              <a:off x="5889625" y="4902200"/>
              <a:ext cx="39688" cy="809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691"/>
            <p:cNvSpPr>
              <a:spLocks noChangeAspect="1" noChangeShapeType="1"/>
            </p:cNvSpPr>
            <p:nvPr/>
          </p:nvSpPr>
          <p:spPr bwMode="auto">
            <a:xfrm flipH="1">
              <a:off x="5902325" y="4983163"/>
              <a:ext cx="26988" cy="809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5" name="Line 692"/>
            <p:cNvSpPr>
              <a:spLocks noChangeAspect="1" noChangeShapeType="1"/>
            </p:cNvSpPr>
            <p:nvPr/>
          </p:nvSpPr>
          <p:spPr bwMode="auto">
            <a:xfrm flipV="1">
              <a:off x="5902325" y="5049838"/>
              <a:ext cx="55563" cy="142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693"/>
            <p:cNvSpPr>
              <a:spLocks noChangeAspect="1" noChangeShapeType="1"/>
            </p:cNvSpPr>
            <p:nvPr/>
          </p:nvSpPr>
          <p:spPr bwMode="auto">
            <a:xfrm>
              <a:off x="5957888" y="5049838"/>
              <a:ext cx="26987" cy="682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 name="Line 694"/>
            <p:cNvSpPr>
              <a:spLocks noChangeAspect="1" noChangeShapeType="1"/>
            </p:cNvSpPr>
            <p:nvPr/>
          </p:nvSpPr>
          <p:spPr bwMode="auto">
            <a:xfrm flipV="1">
              <a:off x="5984875" y="5064125"/>
              <a:ext cx="12700" cy="539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 name="对象 5"/>
          <p:cNvGraphicFramePr>
            <a:graphicFrameLocks noChangeAspect="1"/>
          </p:cNvGraphicFramePr>
          <p:nvPr>
            <p:extLst>
              <p:ext uri="{D42A27DB-BD31-4B8C-83A1-F6EECF244321}">
                <p14:modId xmlns:p14="http://schemas.microsoft.com/office/powerpoint/2010/main" val="2135107973"/>
              </p:ext>
            </p:extLst>
          </p:nvPr>
        </p:nvGraphicFramePr>
        <p:xfrm>
          <a:off x="2978583" y="3128233"/>
          <a:ext cx="384175" cy="457200"/>
        </p:xfrm>
        <a:graphic>
          <a:graphicData uri="http://schemas.openxmlformats.org/presentationml/2006/ole">
            <mc:AlternateContent xmlns:mc="http://schemas.openxmlformats.org/markup-compatibility/2006">
              <mc:Choice xmlns:v="urn:schemas-microsoft-com:vml" Requires="v">
                <p:oleObj name="Equation" r:id="rId3" imgW="203040" imgH="241200" progId="">
                  <p:embed/>
                </p:oleObj>
              </mc:Choice>
              <mc:Fallback>
                <p:oleObj name="Equation" r:id="rId3" imgW="203040" imgH="241200" progId="">
                  <p:embed/>
                  <p:pic>
                    <p:nvPicPr>
                      <p:cNvPr id="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583" y="3128233"/>
                        <a:ext cx="3841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76962657"/>
              </p:ext>
            </p:extLst>
          </p:nvPr>
        </p:nvGraphicFramePr>
        <p:xfrm>
          <a:off x="1954645" y="3127891"/>
          <a:ext cx="360363" cy="433388"/>
        </p:xfrm>
        <a:graphic>
          <a:graphicData uri="http://schemas.openxmlformats.org/presentationml/2006/ole">
            <mc:AlternateContent xmlns:mc="http://schemas.openxmlformats.org/markup-compatibility/2006">
              <mc:Choice xmlns:v="urn:schemas-microsoft-com:vml" Requires="v">
                <p:oleObj name="Equation" r:id="rId5" imgW="190440" imgH="228600" progId="">
                  <p:embed/>
                </p:oleObj>
              </mc:Choice>
              <mc:Fallback>
                <p:oleObj name="Equation" r:id="rId5" imgW="190440" imgH="228600" progId="">
                  <p:embed/>
                  <p:pic>
                    <p:nvPicPr>
                      <p:cNvPr id="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645" y="3127891"/>
                        <a:ext cx="360363"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07888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增益理论</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离化系数模型</a:t>
            </a:r>
          </a:p>
        </p:txBody>
      </p:sp>
      <p:sp>
        <p:nvSpPr>
          <p:cNvPr id="3" name="内容占位符 2"/>
          <p:cNvSpPr>
            <a:spLocks noGrp="1"/>
          </p:cNvSpPr>
          <p:nvPr>
            <p:ph sz="quarter" idx="1"/>
          </p:nvPr>
        </p:nvSpPr>
        <p:spPr/>
        <p:txBody>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Chynoweth </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Chynoweth</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和之后的大多数研究，通过大量实验数据得出离化系数与电场强度的关系</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等效离化系数</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通过击穿电压提取</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17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520011630"/>
              </p:ext>
            </p:extLst>
          </p:nvPr>
        </p:nvGraphicFramePr>
        <p:xfrm>
          <a:off x="1905000" y="2466551"/>
          <a:ext cx="2133600" cy="896392"/>
        </p:xfrm>
        <a:graphic>
          <a:graphicData uri="http://schemas.openxmlformats.org/presentationml/2006/ole">
            <mc:AlternateContent xmlns:mc="http://schemas.openxmlformats.org/markup-compatibility/2006">
              <mc:Choice xmlns:v="urn:schemas-microsoft-com:vml" Requires="v">
                <p:oleObj name="Equation" r:id="rId2" imgW="1028520" imgH="431640" progId="">
                  <p:embed/>
                </p:oleObj>
              </mc:Choice>
              <mc:Fallback>
                <p:oleObj name="Equation" r:id="rId2" imgW="1028520" imgH="431640" progId="">
                  <p:embed/>
                  <p:pic>
                    <p:nvPicPr>
                      <p:cNvPr id="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66551"/>
                        <a:ext cx="2133600" cy="896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组合 11"/>
          <p:cNvGrpSpPr/>
          <p:nvPr/>
        </p:nvGrpSpPr>
        <p:grpSpPr>
          <a:xfrm>
            <a:off x="4081080" y="2667000"/>
            <a:ext cx="4642163" cy="3657600"/>
            <a:chOff x="4388297" y="4081717"/>
            <a:chExt cx="3870998" cy="2678059"/>
          </a:xfrm>
        </p:grpSpPr>
        <p:pic>
          <p:nvPicPr>
            <p:cNvPr id="65540"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124"/>
            <a:stretch/>
          </p:blipFill>
          <p:spPr bwMode="auto">
            <a:xfrm>
              <a:off x="4388297" y="4081717"/>
              <a:ext cx="3870998" cy="235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19726" y="6448525"/>
              <a:ext cx="2608138" cy="311251"/>
            </a:xfrm>
            <a:prstGeom prst="rect">
              <a:avLst/>
            </a:prstGeom>
            <a:noFill/>
          </p:spPr>
          <p:txBody>
            <a:bodyPr wrap="none" rtlCol="0">
              <a:spAutoFit/>
            </a:bodyPr>
            <a:lstStyle/>
            <a:p>
              <a:r>
                <a:rPr lang="en-US" altLang="zh-CN" dirty="0">
                  <a:latin typeface="Times New Roman" panose="02020603050405020304" pitchFamily="18" charset="0"/>
                </a:rPr>
                <a:t>Si</a:t>
              </a:r>
              <a:r>
                <a:rPr lang="zh-CN" altLang="en-US" dirty="0">
                  <a:latin typeface="Times New Roman" panose="02020603050405020304" pitchFamily="18" charset="0"/>
                </a:rPr>
                <a:t>材料的离化系数模型参数</a:t>
              </a:r>
            </a:p>
          </p:txBody>
        </p:sp>
      </p:grpSp>
      <p:pic>
        <p:nvPicPr>
          <p:cNvPr id="6554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513" y="4384911"/>
            <a:ext cx="2900089" cy="896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7635" y="5168691"/>
            <a:ext cx="2551302" cy="86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灯片编号占位符 10">
            <a:extLst>
              <a:ext uri="{FF2B5EF4-FFF2-40B4-BE49-F238E27FC236}">
                <a16:creationId xmlns:a16="http://schemas.microsoft.com/office/drawing/2014/main" id="{5624734A-54FC-40B1-8602-878CDE34B19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53</a:t>
            </a:fld>
            <a:endParaRPr lang="en-US" dirty="0"/>
          </a:p>
        </p:txBody>
      </p:sp>
    </p:spTree>
    <p:extLst>
      <p:ext uri="{BB962C8B-B14F-4D97-AF65-F5344CB8AC3E}">
        <p14:creationId xmlns:p14="http://schemas.microsoft.com/office/powerpoint/2010/main" val="3845008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增益理论</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离化系数的温度特性</a:t>
            </a:r>
          </a:p>
        </p:txBody>
      </p:sp>
      <p:sp>
        <p:nvSpPr>
          <p:cNvPr id="3" name="内容占位符 2"/>
          <p:cNvSpPr>
            <a:spLocks noGrp="1"/>
          </p:cNvSpPr>
          <p:nvPr>
            <p:ph sz="quarter" idx="1"/>
          </p:nvPr>
        </p:nvSpPr>
        <p:spPr/>
        <p:txBody>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随着温度升高，由于晶格散射、离子碰撞等过程加剧，载流子的平均自由程缩短，电子和空穴难以从电场获得足够的能量去触发碰撞离化，从而导致碰撞和离化系数随温度降低。</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离化系数的温度关系根据实验数据可表示为：</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其中，电场单位是</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V/cm</a:t>
            </a:r>
          </a:p>
          <a:p>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变温实验也成为检验是否是雪崩击穿的标准</a:t>
            </a: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86" r="17743"/>
          <a:stretch/>
        </p:blipFill>
        <p:spPr bwMode="auto">
          <a:xfrm>
            <a:off x="1483360" y="3429000"/>
            <a:ext cx="617728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页脚占位符 8">
            <a:extLst>
              <a:ext uri="{FF2B5EF4-FFF2-40B4-BE49-F238E27FC236}">
                <a16:creationId xmlns:a16="http://schemas.microsoft.com/office/drawing/2014/main" id="{EA967CE3-5EB8-4A29-BA25-EE08E474CDD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E8829103-E04C-438E-8419-4DCAA25EA37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54</a:t>
            </a:fld>
            <a:endParaRPr lang="en-US" dirty="0"/>
          </a:p>
        </p:txBody>
      </p:sp>
    </p:spTree>
    <p:extLst>
      <p:ext uri="{BB962C8B-B14F-4D97-AF65-F5344CB8AC3E}">
        <p14:creationId xmlns:p14="http://schemas.microsoft.com/office/powerpoint/2010/main" val="239117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增益理论</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增益系数</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 factor (Ghione</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r>
              <a:rPr lang="en-US" altLang="zh-CN" sz="1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Semiconductor devices for high speed optoelectronics, Giovanni </a:t>
            </a:r>
            <a:r>
              <a:rPr lang="en-US" altLang="zh-CN" sz="18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Ghione</a:t>
            </a:r>
            <a:r>
              <a:rPr lang="en-US" altLang="zh-CN" sz="1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2009.</a:t>
            </a: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探测器的总电流</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21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h</a:t>
            </a:r>
            <a:r>
              <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21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分别为空穴触发和电子触发的增益系数</a:t>
            </a:r>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1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1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hn</a:t>
            </a:r>
            <a:r>
              <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为离化系数比</a:t>
            </a:r>
          </a:p>
        </p:txBody>
      </p:sp>
      <p:sp>
        <p:nvSpPr>
          <p:cNvPr id="9" name="页脚占位符 8">
            <a:extLst>
              <a:ext uri="{FF2B5EF4-FFF2-40B4-BE49-F238E27FC236}">
                <a16:creationId xmlns:a16="http://schemas.microsoft.com/office/drawing/2014/main" id="{8353B3BD-6FDF-4AF9-82BC-AEE2FAA08F5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436BF789-3EBC-4962-B4D6-86B78144E137}"/>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55</a:t>
            </a:fld>
            <a:endParaRPr 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785957727"/>
              </p:ext>
            </p:extLst>
          </p:nvPr>
        </p:nvGraphicFramePr>
        <p:xfrm>
          <a:off x="3204209" y="2385181"/>
          <a:ext cx="2735581" cy="434219"/>
        </p:xfrm>
        <a:graphic>
          <a:graphicData uri="http://schemas.openxmlformats.org/presentationml/2006/ole">
            <mc:AlternateContent xmlns:mc="http://schemas.openxmlformats.org/markup-compatibility/2006">
              <mc:Choice xmlns:v="urn:schemas-microsoft-com:vml" Requires="v">
                <p:oleObj name="Equation" r:id="rId2" imgW="1600200" imgH="253800" progId="">
                  <p:embed/>
                </p:oleObj>
              </mc:Choice>
              <mc:Fallback>
                <p:oleObj name="Equation" r:id="rId2" imgW="1600200" imgH="253800" progId="">
                  <p:embed/>
                  <p:pic>
                    <p:nvPicPr>
                      <p:cNvPr id="0"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09" y="2385181"/>
                        <a:ext cx="2735581" cy="434219"/>
                      </a:xfrm>
                      <a:prstGeom prst="rect">
                        <a:avLst/>
                      </a:prstGeom>
                      <a:noFill/>
                    </p:spPr>
                  </p:pic>
                </p:oleObj>
              </mc:Fallback>
            </mc:AlternateContent>
          </a:graphicData>
        </a:graphic>
      </p:graphicFrame>
      <p:pic>
        <p:nvPicPr>
          <p:cNvPr id="665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7300" y="3308310"/>
            <a:ext cx="6629400" cy="141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3342" y="5347138"/>
            <a:ext cx="1357313" cy="7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40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吸收</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增益分离</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Separated Absorption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Multiplication Avalanche Photodiode (SAM-APD)</a:t>
            </a:r>
          </a:p>
          <a:p>
            <a:pPr lvl="1"/>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对于传统的</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，其采用吸收区作为增益放大区，由于吸收区通常禁带宽度较窄，因而</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Tunneling Effect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非常严重，导致</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具有很高的暗电流</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通过将吸收层和增益层分离，如图，吸收层采用窄禁带半导体，增益层采用宽禁带半导体，从而可以大幅降低暗电流并减小噪声，同时可针对吸收层和增益层分别优化</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页脚占位符 8">
            <a:extLst>
              <a:ext uri="{FF2B5EF4-FFF2-40B4-BE49-F238E27FC236}">
                <a16:creationId xmlns:a16="http://schemas.microsoft.com/office/drawing/2014/main" id="{E89AD840-8D94-4371-BB05-9CF1A98031B7}"/>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B522024C-1494-4C54-AC7C-F89AB2157003}"/>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56</a:t>
            </a:fld>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756" y="4084778"/>
            <a:ext cx="3810000" cy="263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33377" y="5217689"/>
            <a:ext cx="2401619" cy="400110"/>
          </a:xfrm>
          <a:prstGeom prst="rect">
            <a:avLst/>
          </a:prstGeom>
          <a:solidFill>
            <a:schemeClr val="bg1"/>
          </a:solidFill>
        </p:spPr>
        <p:txBody>
          <a:bodyPr wrap="none" rtlCol="0">
            <a:spAutoFit/>
          </a:bodyPr>
          <a:lstStyle/>
          <a:p>
            <a:r>
              <a:rPr lang="zh-CN" altLang="en-US" sz="2000" dirty="0">
                <a:latin typeface="Times New Roman" panose="02020603050405020304" pitchFamily="18" charset="0"/>
              </a:rPr>
              <a:t>电子触发</a:t>
            </a:r>
            <a:r>
              <a:rPr lang="en-US" altLang="zh-CN" sz="2000" dirty="0">
                <a:latin typeface="Times New Roman" panose="02020603050405020304" pitchFamily="18" charset="0"/>
              </a:rPr>
              <a:t>SAM-APD</a:t>
            </a:r>
          </a:p>
        </p:txBody>
      </p:sp>
    </p:spTree>
    <p:extLst>
      <p:ext uri="{BB962C8B-B14F-4D97-AF65-F5344CB8AC3E}">
        <p14:creationId xmlns:p14="http://schemas.microsoft.com/office/powerpoint/2010/main" val="1002533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增益理论</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的响应度</a:t>
            </a:r>
          </a:p>
        </p:txBody>
      </p:sp>
      <p:sp>
        <p:nvSpPr>
          <p:cNvPr id="3" name="内容占位符 2"/>
          <p:cNvSpPr>
            <a:spLocks noGrp="1"/>
          </p:cNvSpPr>
          <p:nvPr>
            <p:ph sz="quarter" idx="1"/>
          </p:nvPr>
        </p:nvSpPr>
        <p:spPr/>
        <p:txBody>
          <a:bodyPr/>
          <a:lstStyle/>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对于电子触发</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对于空穴触发</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为反射率，</a:t>
            </a:r>
            <a:r>
              <a:rPr lang="en-US" altLang="zh-CN" sz="24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2400" i="1"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abs</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为吸收区厚度</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C803CD6E-102A-4506-ADB4-FFB09059D5FB}"/>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478B6712-C5B5-40D2-A028-E1174062FE1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57</a:t>
            </a:fld>
            <a:endParaRPr lang="en-US" dirty="0"/>
          </a:p>
        </p:txBody>
      </p:sp>
      <p:pic>
        <p:nvPicPr>
          <p:cNvPr id="675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7140" y="2133600"/>
            <a:ext cx="674972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2263" y="3657601"/>
            <a:ext cx="6659474"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294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Dead-space Effect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死区效应</a:t>
            </a:r>
          </a:p>
        </p:txBody>
      </p:sp>
      <p:sp>
        <p:nvSpPr>
          <p:cNvPr id="3" name="内容占位符 2"/>
          <p:cNvSpPr>
            <a:spLocks noGrp="1"/>
          </p:cNvSpPr>
          <p:nvPr>
            <p:ph sz="quarter" idx="1"/>
          </p:nvPr>
        </p:nvSpPr>
        <p:spPr/>
        <p:txBody>
          <a:bodyPr>
            <a:noAutofit/>
          </a:bodyPr>
          <a:lstStyle/>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在经典的增益模型中，离化系数都是电场的函数，与增益区宽度无关：只要电场强度足够高，便会在此处发生离化碰撞</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但是，强电场区域的宽度变窄、或者</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中雪崩区的宽度大幅度降低时，经典的增益模型往往难以准确描述器件的增益特性</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这是因为，触发离化碰撞的前提是载流子（电子或空穴）必须具有足够高的能力，而不是感受到足够强的电场。</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对于载流子，其在一个电场下必须穿过一定的距离并且不发生强烈的碰撞，才能够获得足够的能量去触发离化碰撞，而这个距离便是死区宽度，这个效应即死区效应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(Dead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Space Effect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因此，发生碰撞离化的载流子，一定是在某处强电场中获得足够的能力，并在未来的某处发生碰撞离化，这是一种非局域化的效应</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(Non-localized Effect)</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81BC059C-CBB2-45BF-B4C1-12413450F92F}"/>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9" name="灯片编号占位符 8">
            <a:extLst>
              <a:ext uri="{FF2B5EF4-FFF2-40B4-BE49-F238E27FC236}">
                <a16:creationId xmlns:a16="http://schemas.microsoft.com/office/drawing/2014/main" id="{34346B80-BEBB-4287-864E-47AF9A151BD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58</a:t>
            </a:fld>
            <a:endParaRPr lang="en-US" dirty="0"/>
          </a:p>
        </p:txBody>
      </p:sp>
    </p:spTree>
    <p:extLst>
      <p:ext uri="{BB962C8B-B14F-4D97-AF65-F5344CB8AC3E}">
        <p14:creationId xmlns:p14="http://schemas.microsoft.com/office/powerpoint/2010/main" val="2444142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中的噪声</a:t>
            </a:r>
          </a:p>
        </p:txBody>
      </p:sp>
      <p:sp>
        <p:nvSpPr>
          <p:cNvPr id="3" name="内容占位符 2"/>
          <p:cNvSpPr>
            <a:spLocks noGrp="1"/>
          </p:cNvSpPr>
          <p:nvPr>
            <p:ph sz="quarter" idx="1"/>
          </p:nvPr>
        </p:nvSpPr>
        <p:spPr/>
        <p:txBody>
          <a:bodyPr>
            <a:noAutofit/>
          </a:bodyPr>
          <a:lstStyle/>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对于具有放大作用的</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，其能够将光信号和暗电流放大</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因此，通常情况下可预期的</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的噪声被放大</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倍，即</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。然而，</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在放大信号过程中，会产生额外增加的噪声：</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None/>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即为过剩噪声因子</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(excess noise factor)</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，大量实验数据表明，过剩噪声因子取决于离化系数比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页脚占位符 8">
            <a:extLst>
              <a:ext uri="{FF2B5EF4-FFF2-40B4-BE49-F238E27FC236}">
                <a16:creationId xmlns:a16="http://schemas.microsoft.com/office/drawing/2014/main" id="{54FF8EA7-74ED-4225-8218-775D9BBC4A3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C219CD39-6A39-40E2-B897-07B3C12AD7B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59</a:t>
            </a:fld>
            <a:endParaRPr lang="en-US" dirty="0"/>
          </a:p>
        </p:txBody>
      </p:sp>
      <p:graphicFrame>
        <p:nvGraphicFramePr>
          <p:cNvPr id="99331" name="Object 3"/>
          <p:cNvGraphicFramePr>
            <a:graphicFrameLocks noChangeAspect="1"/>
          </p:cNvGraphicFramePr>
          <p:nvPr>
            <p:extLst>
              <p:ext uri="{D42A27DB-BD31-4B8C-83A1-F6EECF244321}">
                <p14:modId xmlns:p14="http://schemas.microsoft.com/office/powerpoint/2010/main" val="3682001678"/>
              </p:ext>
            </p:extLst>
          </p:nvPr>
        </p:nvGraphicFramePr>
        <p:xfrm>
          <a:off x="2356183" y="1820941"/>
          <a:ext cx="4431632" cy="465059"/>
        </p:xfrm>
        <a:graphic>
          <a:graphicData uri="http://schemas.openxmlformats.org/presentationml/2006/ole">
            <mc:AlternateContent xmlns:mc="http://schemas.openxmlformats.org/markup-compatibility/2006">
              <mc:Choice xmlns:v="urn:schemas-microsoft-com:vml" Requires="v">
                <p:oleObj name="公式" r:id="rId2" imgW="2298600" imgH="241200" progId="Equation.3">
                  <p:embed/>
                </p:oleObj>
              </mc:Choice>
              <mc:Fallback>
                <p:oleObj name="公式" r:id="rId2" imgW="2298600" imgH="241200" progId="Equation.3">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183" y="1820941"/>
                        <a:ext cx="4431632" cy="465059"/>
                      </a:xfrm>
                      <a:prstGeom prst="rect">
                        <a:avLst/>
                      </a:prstGeom>
                      <a:noFill/>
                    </p:spPr>
                  </p:pic>
                </p:oleObj>
              </mc:Fallback>
            </mc:AlternateContent>
          </a:graphicData>
        </a:graphic>
      </p:graphicFrame>
      <p:graphicFrame>
        <p:nvGraphicFramePr>
          <p:cNvPr id="99332" name="Object 4"/>
          <p:cNvGraphicFramePr>
            <a:graphicFrameLocks noChangeAspect="1"/>
          </p:cNvGraphicFramePr>
          <p:nvPr>
            <p:extLst>
              <p:ext uri="{D42A27DB-BD31-4B8C-83A1-F6EECF244321}">
                <p14:modId xmlns:p14="http://schemas.microsoft.com/office/powerpoint/2010/main" val="3340135260"/>
              </p:ext>
            </p:extLst>
          </p:nvPr>
        </p:nvGraphicFramePr>
        <p:xfrm>
          <a:off x="1278835" y="2681245"/>
          <a:ext cx="1627926" cy="366755"/>
        </p:xfrm>
        <a:graphic>
          <a:graphicData uri="http://schemas.openxmlformats.org/presentationml/2006/ole">
            <mc:AlternateContent xmlns:mc="http://schemas.openxmlformats.org/markup-compatibility/2006">
              <mc:Choice xmlns:v="urn:schemas-microsoft-com:vml" Requires="v">
                <p:oleObj name="公式" r:id="rId4" imgW="1130040" imgH="253800" progId="Equation.3">
                  <p:embed/>
                </p:oleObj>
              </mc:Choice>
              <mc:Fallback>
                <p:oleObj name="公式" r:id="rId4" imgW="1130040" imgH="253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835" y="2681245"/>
                        <a:ext cx="1627926" cy="366755"/>
                      </a:xfrm>
                      <a:prstGeom prst="rect">
                        <a:avLst/>
                      </a:prstGeom>
                      <a:noFill/>
                    </p:spPr>
                  </p:pic>
                </p:oleObj>
              </mc:Fallback>
            </mc:AlternateContent>
          </a:graphicData>
        </a:graphic>
      </p:graphicFrame>
      <p:graphicFrame>
        <p:nvGraphicFramePr>
          <p:cNvPr id="99333" name="Object 5"/>
          <p:cNvGraphicFramePr>
            <a:graphicFrameLocks noChangeAspect="1"/>
          </p:cNvGraphicFramePr>
          <p:nvPr>
            <p:extLst>
              <p:ext uri="{D42A27DB-BD31-4B8C-83A1-F6EECF244321}">
                <p14:modId xmlns:p14="http://schemas.microsoft.com/office/powerpoint/2010/main" val="2789334999"/>
              </p:ext>
            </p:extLst>
          </p:nvPr>
        </p:nvGraphicFramePr>
        <p:xfrm>
          <a:off x="2066294" y="3408985"/>
          <a:ext cx="5023009" cy="477215"/>
        </p:xfrm>
        <a:graphic>
          <a:graphicData uri="http://schemas.openxmlformats.org/presentationml/2006/ole">
            <mc:AlternateContent xmlns:mc="http://schemas.openxmlformats.org/markup-compatibility/2006">
              <mc:Choice xmlns:v="urn:schemas-microsoft-com:vml" Requires="v">
                <p:oleObj name="公式" r:id="rId6" imgW="2679480" imgH="253800" progId="Equation.3">
                  <p:embed/>
                </p:oleObj>
              </mc:Choice>
              <mc:Fallback>
                <p:oleObj name="公式" r:id="rId6" imgW="2679480" imgH="2538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294" y="3408985"/>
                        <a:ext cx="5023009" cy="477215"/>
                      </a:xfrm>
                      <a:prstGeom prst="rect">
                        <a:avLst/>
                      </a:prstGeom>
                      <a:noFill/>
                    </p:spPr>
                  </p:pic>
                </p:oleObj>
              </mc:Fallback>
            </mc:AlternateContent>
          </a:graphicData>
        </a:graphic>
      </p:graphicFrame>
      <p:pic>
        <p:nvPicPr>
          <p:cNvPr id="4" name="Picture 3">
            <a:extLst>
              <a:ext uri="{FF2B5EF4-FFF2-40B4-BE49-F238E27FC236}">
                <a16:creationId xmlns:a16="http://schemas.microsoft.com/office/drawing/2014/main" id="{A6FA08CA-9BC0-76CB-B3BC-1D56B6C0B8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3342" y="4671197"/>
            <a:ext cx="1357313" cy="74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92066" y="5307425"/>
            <a:ext cx="1980029" cy="400110"/>
          </a:xfrm>
          <a:prstGeom prst="rect">
            <a:avLst/>
          </a:prstGeom>
          <a:noFill/>
        </p:spPr>
        <p:txBody>
          <a:bodyPr wrap="none" rtlCol="0">
            <a:spAutoFit/>
          </a:bodyPr>
          <a:lstStyle/>
          <a:p>
            <a:r>
              <a:rPr lang="zh-CN" altLang="en-US" sz="2000" dirty="0"/>
              <a:t>直接跃迁示意图</a:t>
            </a:r>
          </a:p>
        </p:txBody>
      </p:sp>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直接跃迁</a:t>
            </a:r>
          </a:p>
        </p:txBody>
      </p:sp>
      <p:sp>
        <p:nvSpPr>
          <p:cNvPr id="8" name="页脚占位符 7">
            <a:extLst>
              <a:ext uri="{FF2B5EF4-FFF2-40B4-BE49-F238E27FC236}">
                <a16:creationId xmlns:a16="http://schemas.microsoft.com/office/drawing/2014/main" id="{4D8DF6D3-402C-4000-B106-BDA38F18D6C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E8E06F17-C3C5-4321-B093-881D313CAFA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a:t>
            </a:fld>
            <a:endParaRPr lang="en-US" dirty="0"/>
          </a:p>
        </p:txBody>
      </p:sp>
      <p:sp>
        <p:nvSpPr>
          <p:cNvPr id="10" name="TextBox 9"/>
          <p:cNvSpPr txBox="1"/>
          <p:nvPr/>
        </p:nvSpPr>
        <p:spPr>
          <a:xfrm>
            <a:off x="4633119" y="2551082"/>
            <a:ext cx="3657600" cy="1938992"/>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dirty="0"/>
              <a:t>因此，此种跃迁前后电子的波矢基本保持不变，在能带图上看，相当于电子由价带竖直跃迁至导带，称为</a:t>
            </a:r>
            <a:r>
              <a:rPr lang="zh-CN" altLang="en-US" sz="2400" b="1" dirty="0"/>
              <a:t>直接跃迁</a:t>
            </a:r>
          </a:p>
        </p:txBody>
      </p:sp>
      <p:pic>
        <p:nvPicPr>
          <p:cNvPr id="3" name="Picture 4">
            <a:extLst>
              <a:ext uri="{FF2B5EF4-FFF2-40B4-BE49-F238E27FC236}">
                <a16:creationId xmlns:a16="http://schemas.microsoft.com/office/drawing/2014/main" id="{4EA57D8A-75EB-E204-BC3A-55345F066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919" y="1569371"/>
            <a:ext cx="3505200" cy="371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173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过剩噪声因子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Excess Noise Factor</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a:xfrm>
            <a:off x="838200" y="1386840"/>
            <a:ext cx="4067175" cy="4937760"/>
          </a:xfrm>
        </p:spPr>
        <p:txBody>
          <a:bodyPr>
            <a:normAutofit/>
          </a:bodyPr>
          <a:lstStyle/>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对于传统的</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，其过剩噪声因子</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对于电子触发的</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，其过剩噪声因子为（</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McIntyre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对于空穴触发的</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，其过剩噪声因子为（</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McIntyre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模型）</a:t>
            </a:r>
          </a:p>
        </p:txBody>
      </p:sp>
      <p:sp>
        <p:nvSpPr>
          <p:cNvPr id="10" name="页脚占位符 9">
            <a:extLst>
              <a:ext uri="{FF2B5EF4-FFF2-40B4-BE49-F238E27FC236}">
                <a16:creationId xmlns:a16="http://schemas.microsoft.com/office/drawing/2014/main" id="{53E1803C-B4DB-41D7-9993-CB6D560A961C}"/>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1" name="灯片编号占位符 10">
            <a:extLst>
              <a:ext uri="{FF2B5EF4-FFF2-40B4-BE49-F238E27FC236}">
                <a16:creationId xmlns:a16="http://schemas.microsoft.com/office/drawing/2014/main" id="{129CF9FD-364A-4F95-B157-6E7FF05457C1}"/>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60</a:t>
            </a:fld>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8339"/>
          <a:stretch>
            <a:fillRect/>
          </a:stretch>
        </p:blipFill>
        <p:spPr bwMode="auto">
          <a:xfrm>
            <a:off x="762000" y="3513340"/>
            <a:ext cx="3881437" cy="10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52925"/>
          <a:stretch>
            <a:fillRect/>
          </a:stretch>
        </p:blipFill>
        <p:spPr bwMode="auto">
          <a:xfrm>
            <a:off x="809625" y="5372006"/>
            <a:ext cx="4067175" cy="94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4" name="Picture 2"/>
          <p:cNvPicPr>
            <a:picLocks noChangeAspect="1" noChangeArrowheads="1"/>
          </p:cNvPicPr>
          <p:nvPr/>
        </p:nvPicPr>
        <p:blipFill>
          <a:blip r:embed="rId4" cstate="print"/>
          <a:srcRect/>
          <a:stretch>
            <a:fillRect/>
          </a:stretch>
        </p:blipFill>
        <p:spPr bwMode="auto">
          <a:xfrm>
            <a:off x="1028700" y="2133600"/>
            <a:ext cx="3771900" cy="685800"/>
          </a:xfrm>
          <a:prstGeom prst="rect">
            <a:avLst/>
          </a:prstGeom>
          <a:noFill/>
          <a:ln w="9525">
            <a:noFill/>
            <a:miter lim="800000"/>
            <a:headEnd/>
            <a:tailEnd/>
          </a:ln>
        </p:spPr>
      </p:pic>
      <p:sp>
        <p:nvSpPr>
          <p:cNvPr id="12" name="TextBox 11"/>
          <p:cNvSpPr txBox="1"/>
          <p:nvPr/>
        </p:nvSpPr>
        <p:spPr>
          <a:xfrm>
            <a:off x="5294243" y="5002674"/>
            <a:ext cx="3429000" cy="646331"/>
          </a:xfrm>
          <a:prstGeom prst="rect">
            <a:avLst/>
          </a:prstGeom>
          <a:noFill/>
        </p:spPr>
        <p:txBody>
          <a:bodyPr wrap="square" rtlCol="0">
            <a:spAutoFit/>
          </a:bodyPr>
          <a:lstStyle/>
          <a:p>
            <a:pPr algn="ctr"/>
            <a:r>
              <a:rPr lang="zh-CN" altLang="en-US" dirty="0">
                <a:latin typeface="Times New Roman" panose="02020603050405020304" pitchFamily="18" charset="0"/>
              </a:rPr>
              <a:t>不同</a:t>
            </a:r>
            <a:r>
              <a:rPr lang="en-US" altLang="zh-CN" dirty="0">
                <a:latin typeface="Times New Roman" panose="02020603050405020304" pitchFamily="18" charset="0"/>
              </a:rPr>
              <a:t>k</a:t>
            </a:r>
            <a:r>
              <a:rPr lang="zh-CN" altLang="en-US" dirty="0">
                <a:latin typeface="Times New Roman" panose="02020603050405020304" pitchFamily="18" charset="0"/>
              </a:rPr>
              <a:t>系数下的过剩噪声因子</a:t>
            </a:r>
            <a:endParaRPr lang="en-US" altLang="zh-CN" dirty="0">
              <a:latin typeface="Times New Roman" panose="02020603050405020304" pitchFamily="18" charset="0"/>
            </a:endParaRPr>
          </a:p>
          <a:p>
            <a:pPr algn="ctr"/>
            <a:r>
              <a:rPr lang="zh-CN" altLang="en-US"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=1, </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M</a:t>
            </a:r>
            <a:r>
              <a:rPr lang="en-US" altLang="zh-CN" dirty="0">
                <a:latin typeface="Times New Roman" panose="02020603050405020304" pitchFamily="18" charset="0"/>
              </a:rPr>
              <a:t>; </a:t>
            </a:r>
            <a:r>
              <a:rPr lang="en-US" altLang="zh-CN" i="1" dirty="0">
                <a:latin typeface="Times New Roman" panose="02020603050405020304" pitchFamily="18" charset="0"/>
              </a:rPr>
              <a:t>k</a:t>
            </a:r>
            <a:r>
              <a:rPr lang="en-US" altLang="zh-CN" dirty="0">
                <a:latin typeface="Times New Roman" panose="02020603050405020304" pitchFamily="18" charset="0"/>
              </a:rPr>
              <a:t>=0</a:t>
            </a:r>
            <a:r>
              <a:rPr lang="zh-CN" altLang="en-US" dirty="0">
                <a:latin typeface="Times New Roman" panose="02020603050405020304" pitchFamily="18" charset="0"/>
              </a:rPr>
              <a:t>或</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rPr>
              <a:t>）</a:t>
            </a:r>
          </a:p>
        </p:txBody>
      </p:sp>
      <p:pic>
        <p:nvPicPr>
          <p:cNvPr id="104451" name="Picture 3"/>
          <p:cNvPicPr>
            <a:picLocks noChangeAspect="1" noChangeArrowheads="1"/>
          </p:cNvPicPr>
          <p:nvPr/>
        </p:nvPicPr>
        <p:blipFill>
          <a:blip r:embed="rId5" cstate="print"/>
          <a:srcRect l="612" r="2041" b="1051"/>
          <a:stretch>
            <a:fillRect/>
          </a:stretch>
        </p:blipFill>
        <p:spPr bwMode="auto">
          <a:xfrm>
            <a:off x="5429501" y="1824713"/>
            <a:ext cx="2876299" cy="3009994"/>
          </a:xfrm>
          <a:prstGeom prst="rect">
            <a:avLst/>
          </a:prstGeom>
          <a:noFill/>
          <a:ln w="9525">
            <a:noFill/>
            <a:miter lim="800000"/>
            <a:headEnd/>
            <a:tailEnd/>
          </a:ln>
        </p:spPr>
      </p:pic>
    </p:spTree>
    <p:extLst>
      <p:ext uri="{BB962C8B-B14F-4D97-AF65-F5344CB8AC3E}">
        <p14:creationId xmlns:p14="http://schemas.microsoft.com/office/powerpoint/2010/main" val="2780514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 with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multiplication region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InGaAs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SAM-APD</a:t>
            </a:r>
          </a:p>
          <a:p>
            <a:pPr lvl="1"/>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InGaAs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吸收层</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增益层</a:t>
            </a:r>
          </a:p>
        </p:txBody>
      </p:sp>
      <p:pic>
        <p:nvPicPr>
          <p:cNvPr id="106498" name="Picture 2"/>
          <p:cNvPicPr>
            <a:picLocks noChangeAspect="1" noChangeArrowheads="1"/>
          </p:cNvPicPr>
          <p:nvPr/>
        </p:nvPicPr>
        <p:blipFill>
          <a:blip r:embed="rId2" cstate="print"/>
          <a:srcRect/>
          <a:stretch>
            <a:fillRect/>
          </a:stretch>
        </p:blipFill>
        <p:spPr bwMode="auto">
          <a:xfrm>
            <a:off x="1714500" y="3048000"/>
            <a:ext cx="5715000" cy="3200400"/>
          </a:xfrm>
          <a:prstGeom prst="rect">
            <a:avLst/>
          </a:prstGeom>
          <a:noFill/>
          <a:ln w="9525">
            <a:noFill/>
            <a:miter lim="800000"/>
            <a:headEnd/>
            <a:tailEnd/>
          </a:ln>
        </p:spPr>
      </p:pic>
      <p:sp>
        <p:nvSpPr>
          <p:cNvPr id="8" name="页脚占位符 7">
            <a:extLst>
              <a:ext uri="{FF2B5EF4-FFF2-40B4-BE49-F238E27FC236}">
                <a16:creationId xmlns:a16="http://schemas.microsoft.com/office/drawing/2014/main" id="{A640BA60-7CBE-40A7-B97C-D2492458DB66}"/>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30DBBC94-031C-4E25-B3B3-5BD4D6F75BF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电场强度分布</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7522" name="Picture 2"/>
          <p:cNvPicPr>
            <a:picLocks noGrp="1" noChangeAspect="1" noChangeArrowheads="1"/>
          </p:cNvPicPr>
          <p:nvPr>
            <p:ph sz="quarter" idx="1"/>
          </p:nvPr>
        </p:nvPicPr>
        <p:blipFill>
          <a:blip r:embed="rId2" cstate="print"/>
          <a:stretch>
            <a:fillRect/>
          </a:stretch>
        </p:blipFill>
        <p:spPr bwMode="auto">
          <a:xfrm>
            <a:off x="846138" y="1371600"/>
            <a:ext cx="7543800" cy="4674248"/>
          </a:xfrm>
          <a:prstGeom prst="rect">
            <a:avLst/>
          </a:prstGeom>
          <a:noFill/>
          <a:ln w="9525">
            <a:noFill/>
            <a:miter lim="800000"/>
            <a:headEnd/>
            <a:tailEnd/>
          </a:ln>
        </p:spPr>
      </p:pic>
      <p:sp>
        <p:nvSpPr>
          <p:cNvPr id="7" name="页脚占位符 6">
            <a:extLst>
              <a:ext uri="{FF2B5EF4-FFF2-40B4-BE49-F238E27FC236}">
                <a16:creationId xmlns:a16="http://schemas.microsoft.com/office/drawing/2014/main" id="{6F4C460D-EE52-420C-8C25-55A4FFE75844}"/>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 name="灯片编号占位符 7">
            <a:extLst>
              <a:ext uri="{FF2B5EF4-FFF2-40B4-BE49-F238E27FC236}">
                <a16:creationId xmlns:a16="http://schemas.microsoft.com/office/drawing/2014/main" id="{5C95D044-61C7-4093-B449-5E77C6D69ECE}"/>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IV</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特性</a:t>
            </a:r>
          </a:p>
        </p:txBody>
      </p:sp>
      <p:sp>
        <p:nvSpPr>
          <p:cNvPr id="3" name="内容占位符 2"/>
          <p:cNvSpPr>
            <a:spLocks noGrp="1"/>
          </p:cNvSpPr>
          <p:nvPr>
            <p:ph sz="quarter" idx="1"/>
          </p:nvPr>
        </p:nvSpPr>
        <p:spPr/>
        <p:txBody>
          <a:bodyPr>
            <a:normAutofit/>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Punch-through voltage ~ 16V</a:t>
            </a: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Breakdown voltage V</a:t>
            </a:r>
            <a:r>
              <a:rPr lang="en-US" altLang="zh-CN" sz="24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~39V</a:t>
            </a: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Low dark current even at high multiplication gains (M&gt;50)</a:t>
            </a: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70nA @ 0.9V</a:t>
            </a:r>
            <a:r>
              <a:rPr lang="en-US" altLang="zh-CN" sz="20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a:t>
            </a:r>
            <a:endParaRPr lang="zh-CN" altLang="en-US" sz="20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1E115A15-D0EA-4193-8309-FA5051F97240}"/>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E7C5E6ED-0431-4C57-BD37-B0BD6ABC49B0}"/>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63</a:t>
            </a:fld>
            <a:endParaRPr lang="en-US" dirty="0"/>
          </a:p>
        </p:txBody>
      </p:sp>
      <p:pic>
        <p:nvPicPr>
          <p:cNvPr id="10854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1391990" y="3657600"/>
            <a:ext cx="2875209" cy="2536893"/>
          </a:xfrm>
          <a:prstGeom prst="rect">
            <a:avLst/>
          </a:prstGeom>
          <a:noFill/>
          <a:ln w="9525">
            <a:noFill/>
            <a:miter lim="800000"/>
            <a:headEnd/>
            <a:tailEnd/>
          </a:ln>
        </p:spPr>
      </p:pic>
      <p:pic>
        <p:nvPicPr>
          <p:cNvPr id="108549" name="Picture 5"/>
          <p:cNvPicPr>
            <a:picLocks noChangeAspect="1" noChangeArrowheads="1"/>
          </p:cNvPicPr>
          <p:nvPr/>
        </p:nvPicPr>
        <p:blipFill>
          <a:blip r:embed="rId4" cstate="print"/>
          <a:srcRect/>
          <a:stretch>
            <a:fillRect/>
          </a:stretch>
        </p:blipFill>
        <p:spPr bwMode="auto">
          <a:xfrm>
            <a:off x="4830225" y="2934717"/>
            <a:ext cx="3200400" cy="3259776"/>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Excess noise factor in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降低</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增益区宽度，所需工作偏压越低</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增益区宽度越低，过剩噪声因子越低</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降低了材料中发生增益过程的无序性和随机性</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页脚占位符 8">
            <a:extLst>
              <a:ext uri="{FF2B5EF4-FFF2-40B4-BE49-F238E27FC236}">
                <a16:creationId xmlns:a16="http://schemas.microsoft.com/office/drawing/2014/main" id="{B9D150EB-F5B5-488B-A33C-1E9D3042D5E2}"/>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39C939C7-3D78-4577-BA06-ED2EB73A46B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64</a:t>
            </a:fld>
            <a:endParaRPr lang="en-US" dirty="0"/>
          </a:p>
        </p:txBody>
      </p:sp>
      <p:pic>
        <p:nvPicPr>
          <p:cNvPr id="6" name="Picture 4"/>
          <p:cNvPicPr>
            <a:picLocks noChangeAspect="1" noChangeArrowheads="1"/>
          </p:cNvPicPr>
          <p:nvPr/>
        </p:nvPicPr>
        <p:blipFill>
          <a:blip r:embed="rId2" cstate="print"/>
          <a:srcRect/>
          <a:stretch>
            <a:fillRect/>
          </a:stretch>
        </p:blipFill>
        <p:spPr bwMode="auto">
          <a:xfrm>
            <a:off x="4572000" y="2800633"/>
            <a:ext cx="3522996" cy="3554174"/>
          </a:xfrm>
          <a:prstGeom prst="rect">
            <a:avLst/>
          </a:prstGeom>
          <a:noFill/>
          <a:ln w="9525">
            <a:noFill/>
            <a:miter lim="800000"/>
            <a:headEnd/>
            <a:tailEnd/>
          </a:ln>
        </p:spPr>
      </p:pic>
      <p:pic>
        <p:nvPicPr>
          <p:cNvPr id="110594" name="Picture 2"/>
          <p:cNvPicPr>
            <a:picLocks noChangeAspect="1" noChangeArrowheads="1"/>
          </p:cNvPicPr>
          <p:nvPr/>
        </p:nvPicPr>
        <p:blipFill>
          <a:blip r:embed="rId3" cstate="print"/>
          <a:srcRect/>
          <a:stretch>
            <a:fillRect/>
          </a:stretch>
        </p:blipFill>
        <p:spPr bwMode="auto">
          <a:xfrm>
            <a:off x="845126" y="2802252"/>
            <a:ext cx="3383375" cy="3446147"/>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9" name="Picture 5"/>
          <p:cNvPicPr>
            <a:picLocks noChangeAspect="1" noChangeArrowheads="1"/>
          </p:cNvPicPr>
          <p:nvPr/>
        </p:nvPicPr>
        <p:blipFill>
          <a:blip r:embed="rId2" cstate="print"/>
          <a:srcRect/>
          <a:stretch>
            <a:fillRect/>
          </a:stretch>
        </p:blipFill>
        <p:spPr bwMode="auto">
          <a:xfrm>
            <a:off x="4938713" y="3348399"/>
            <a:ext cx="3748087" cy="2823801"/>
          </a:xfrm>
          <a:prstGeom prst="rect">
            <a:avLst/>
          </a:prstGeom>
          <a:noFill/>
          <a:ln w="9525">
            <a:noFill/>
            <a:miter lim="800000"/>
            <a:headEnd/>
            <a:tailEnd/>
          </a:ln>
        </p:spPr>
      </p:pic>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 avalanche photodiode</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Ge</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作为吸收材料：吸收边可达</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1600nm</a:t>
            </a: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作为增益材料</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电子触发，离化系数比低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0.09</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，过剩噪声因子低</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CMOS</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工艺兼容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35C96AC8-D331-40BE-B359-9E590B0AA7D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587F20D4-F70B-483E-B016-63745B584110}"/>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65</a:t>
            </a:fld>
            <a:endParaRPr lang="en-US" dirty="0"/>
          </a:p>
        </p:txBody>
      </p:sp>
      <p:pic>
        <p:nvPicPr>
          <p:cNvPr id="103428" name="Picture 4"/>
          <p:cNvPicPr>
            <a:picLocks noChangeAspect="1" noChangeArrowheads="1"/>
          </p:cNvPicPr>
          <p:nvPr/>
        </p:nvPicPr>
        <p:blipFill>
          <a:blip r:embed="rId3" cstate="print"/>
          <a:srcRect/>
          <a:stretch>
            <a:fillRect/>
          </a:stretch>
        </p:blipFill>
        <p:spPr bwMode="auto">
          <a:xfrm>
            <a:off x="838200" y="3124621"/>
            <a:ext cx="4076700" cy="3110469"/>
          </a:xfrm>
          <a:prstGeom prst="rect">
            <a:avLst/>
          </a:prstGeom>
          <a:noFill/>
          <a:ln w="9525">
            <a:noFill/>
            <a:miter lim="800000"/>
            <a:headEnd/>
            <a:tailEnd/>
          </a:ln>
        </p:spPr>
      </p:pic>
      <p:sp>
        <p:nvSpPr>
          <p:cNvPr id="10" name="TextBox 9"/>
          <p:cNvSpPr txBox="1"/>
          <p:nvPr/>
        </p:nvSpPr>
        <p:spPr>
          <a:xfrm>
            <a:off x="1524000" y="3244334"/>
            <a:ext cx="169796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Intel </a:t>
            </a:r>
            <a:r>
              <a:rPr lang="en-US" altLang="zh-CN" dirty="0" err="1">
                <a:latin typeface="Times New Roman" panose="02020603050405020304" pitchFamily="18" charset="0"/>
                <a:cs typeface="Times New Roman" panose="02020603050405020304" pitchFamily="18" charset="0"/>
              </a:rPr>
              <a:t>Ge</a:t>
            </a:r>
            <a:r>
              <a:rPr lang="en-US" altLang="zh-CN" dirty="0">
                <a:latin typeface="Times New Roman" panose="02020603050405020304" pitchFamily="18" charset="0"/>
                <a:cs typeface="Times New Roman" panose="02020603050405020304" pitchFamily="18" charset="0"/>
              </a:rPr>
              <a:t>/Si APD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的频率响应速度</a:t>
            </a:r>
          </a:p>
        </p:txBody>
      </p:sp>
      <p:sp>
        <p:nvSpPr>
          <p:cNvPr id="3" name="内容占位符 2"/>
          <p:cNvSpPr>
            <a:spLocks noGrp="1"/>
          </p:cNvSpPr>
          <p:nvPr>
            <p:ph sz="quarter" idx="1"/>
          </p:nvPr>
        </p:nvSpPr>
        <p:spPr/>
        <p:txBody>
          <a:bodyPr>
            <a:norm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在低增益区，</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带宽降低</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——carrier trapping</a:t>
            </a: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在高增益区，</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带宽降低</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——multiple transit</a:t>
            </a: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雪崩过程需要时间</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——built-up time</a:t>
            </a:r>
          </a:p>
          <a:p>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885BFA8E-D0A7-4D64-926C-D584C8B62850}"/>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6321618F-4C0D-4DFF-8815-2E146F7E284B}"/>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66</a:t>
            </a:fld>
            <a:endParaRPr lang="en-US" dirty="0"/>
          </a:p>
        </p:txBody>
      </p:sp>
      <p:pic>
        <p:nvPicPr>
          <p:cNvPr id="111619" name="Picture 3"/>
          <p:cNvPicPr>
            <a:picLocks noChangeAspect="1" noChangeArrowheads="1"/>
          </p:cNvPicPr>
          <p:nvPr/>
        </p:nvPicPr>
        <p:blipFill>
          <a:blip r:embed="rId2" cstate="print"/>
          <a:srcRect/>
          <a:stretch>
            <a:fillRect/>
          </a:stretch>
        </p:blipFill>
        <p:spPr bwMode="auto">
          <a:xfrm>
            <a:off x="838200" y="2743200"/>
            <a:ext cx="3540502" cy="3395663"/>
          </a:xfrm>
          <a:prstGeom prst="rect">
            <a:avLst/>
          </a:prstGeom>
          <a:noFill/>
          <a:ln w="9525">
            <a:noFill/>
            <a:miter lim="800000"/>
            <a:headEnd/>
            <a:tailEnd/>
          </a:ln>
        </p:spPr>
      </p:pic>
      <p:pic>
        <p:nvPicPr>
          <p:cNvPr id="111621" name="Picture 5"/>
          <p:cNvPicPr>
            <a:picLocks noChangeAspect="1" noChangeArrowheads="1"/>
          </p:cNvPicPr>
          <p:nvPr/>
        </p:nvPicPr>
        <p:blipFill>
          <a:blip r:embed="rId3" cstate="print"/>
          <a:srcRect/>
          <a:stretch>
            <a:fillRect/>
          </a:stretch>
        </p:blipFill>
        <p:spPr bwMode="auto">
          <a:xfrm>
            <a:off x="4515427" y="2743199"/>
            <a:ext cx="3790373" cy="3395663"/>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速度限制</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a:t>
            </a:r>
            <a:r>
              <a:rPr lang="en-US" altLang="zh-CN"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buildup time</a:t>
            </a:r>
            <a:endParaRPr lang="zh-CN" altLang="en-US" sz="4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normAutofit/>
          </a:bodyPr>
          <a:lstStyle/>
          <a:p>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相比，由于</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需要额外的</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buildup time</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来实现更高的增益，因此</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的响应速度必然更慢</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影响</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buildup time</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的因素</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 </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增益区的宽度</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离化系数比</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是一个随      缓慢变化的函数如</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2642" name="Picture 2"/>
          <p:cNvPicPr>
            <a:picLocks noChangeAspect="1" noChangeArrowheads="1"/>
          </p:cNvPicPr>
          <p:nvPr/>
        </p:nvPicPr>
        <p:blipFill>
          <a:blip r:embed="rId2" cstate="print"/>
          <a:srcRect/>
          <a:stretch>
            <a:fillRect/>
          </a:stretch>
        </p:blipFill>
        <p:spPr bwMode="auto">
          <a:xfrm>
            <a:off x="3009900" y="4124094"/>
            <a:ext cx="3124200" cy="923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 name="对象 6"/>
          <p:cNvGraphicFramePr>
            <a:graphicFrameLocks noChangeAspect="1"/>
          </p:cNvGraphicFramePr>
          <p:nvPr>
            <p:extLst>
              <p:ext uri="{D42A27DB-BD31-4B8C-83A1-F6EECF244321}">
                <p14:modId xmlns:p14="http://schemas.microsoft.com/office/powerpoint/2010/main" val="474720975"/>
              </p:ext>
            </p:extLst>
          </p:nvPr>
        </p:nvGraphicFramePr>
        <p:xfrm>
          <a:off x="1821745" y="5449957"/>
          <a:ext cx="685800" cy="398206"/>
        </p:xfrm>
        <a:graphic>
          <a:graphicData uri="http://schemas.openxmlformats.org/presentationml/2006/ole">
            <mc:AlternateContent xmlns:mc="http://schemas.openxmlformats.org/markup-compatibility/2006">
              <mc:Choice xmlns:v="urn:schemas-microsoft-com:vml" Requires="v">
                <p:oleObj name="公式" r:id="rId3" imgW="393480" imgH="228600" progId="Equation.3">
                  <p:embed/>
                </p:oleObj>
              </mc:Choice>
              <mc:Fallback>
                <p:oleObj name="公式" r:id="rId3" imgW="39348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745" y="5449957"/>
                        <a:ext cx="685800" cy="398206"/>
                      </a:xfrm>
                      <a:prstGeom prst="rect">
                        <a:avLst/>
                      </a:prstGeom>
                      <a:noFill/>
                    </p:spPr>
                  </p:pic>
                </p:oleObj>
              </mc:Fallback>
            </mc:AlternateContent>
          </a:graphicData>
        </a:graphic>
      </p:graphicFrame>
      <p:graphicFrame>
        <p:nvGraphicFramePr>
          <p:cNvPr id="112645" name="Object 5"/>
          <p:cNvGraphicFramePr>
            <a:graphicFrameLocks noChangeAspect="1"/>
          </p:cNvGraphicFramePr>
          <p:nvPr>
            <p:extLst>
              <p:ext uri="{D42A27DB-BD31-4B8C-83A1-F6EECF244321}">
                <p14:modId xmlns:p14="http://schemas.microsoft.com/office/powerpoint/2010/main" val="206819456"/>
              </p:ext>
            </p:extLst>
          </p:nvPr>
        </p:nvGraphicFramePr>
        <p:xfrm>
          <a:off x="3668490" y="5416363"/>
          <a:ext cx="407811" cy="431800"/>
        </p:xfrm>
        <a:graphic>
          <a:graphicData uri="http://schemas.openxmlformats.org/presentationml/2006/ole">
            <mc:AlternateContent xmlns:mc="http://schemas.openxmlformats.org/markup-compatibility/2006">
              <mc:Choice xmlns:v="urn:schemas-microsoft-com:vml" Requires="v">
                <p:oleObj name="公式" r:id="rId5" imgW="215640" imgH="228600" progId="Equation.3">
                  <p:embed/>
                </p:oleObj>
              </mc:Choice>
              <mc:Fallback>
                <p:oleObj name="公式" r:id="rId5" imgW="215640" imgH="2286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8490" y="5416363"/>
                        <a:ext cx="407811" cy="431800"/>
                      </a:xfrm>
                      <a:prstGeom prst="rect">
                        <a:avLst/>
                      </a:prstGeom>
                      <a:noFill/>
                    </p:spPr>
                  </p:pic>
                </p:oleObj>
              </mc:Fallback>
            </mc:AlternateContent>
          </a:graphicData>
        </a:graphic>
      </p:graphicFrame>
      <p:graphicFrame>
        <p:nvGraphicFramePr>
          <p:cNvPr id="112646" name="Object 6"/>
          <p:cNvGraphicFramePr>
            <a:graphicFrameLocks noChangeAspect="1"/>
          </p:cNvGraphicFramePr>
          <p:nvPr>
            <p:extLst>
              <p:ext uri="{D42A27DB-BD31-4B8C-83A1-F6EECF244321}">
                <p14:modId xmlns:p14="http://schemas.microsoft.com/office/powerpoint/2010/main" val="757194451"/>
              </p:ext>
            </p:extLst>
          </p:nvPr>
        </p:nvGraphicFramePr>
        <p:xfrm>
          <a:off x="6324600" y="5420795"/>
          <a:ext cx="2209800" cy="431800"/>
        </p:xfrm>
        <a:graphic>
          <a:graphicData uri="http://schemas.openxmlformats.org/presentationml/2006/ole">
            <mc:AlternateContent xmlns:mc="http://schemas.openxmlformats.org/markup-compatibility/2006">
              <mc:Choice xmlns:v="urn:schemas-microsoft-com:vml" Requires="v">
                <p:oleObj name="公式" r:id="rId7" imgW="1104840" imgH="215640" progId="Equation.3">
                  <p:embed/>
                </p:oleObj>
              </mc:Choice>
              <mc:Fallback>
                <p:oleObj name="公式" r:id="rId7" imgW="1104840" imgH="215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5420795"/>
                        <a:ext cx="2209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7" name="Object 7"/>
          <p:cNvGraphicFramePr>
            <a:graphicFrameLocks noChangeAspect="1"/>
          </p:cNvGraphicFramePr>
          <p:nvPr>
            <p:extLst>
              <p:ext uri="{D42A27DB-BD31-4B8C-83A1-F6EECF244321}">
                <p14:modId xmlns:p14="http://schemas.microsoft.com/office/powerpoint/2010/main" val="2240853435"/>
              </p:ext>
            </p:extLst>
          </p:nvPr>
        </p:nvGraphicFramePr>
        <p:xfrm>
          <a:off x="2362200" y="2754745"/>
          <a:ext cx="482600" cy="457200"/>
        </p:xfrm>
        <a:graphic>
          <a:graphicData uri="http://schemas.openxmlformats.org/presentationml/2006/ole">
            <mc:AlternateContent xmlns:mc="http://schemas.openxmlformats.org/markup-compatibility/2006">
              <mc:Choice xmlns:v="urn:schemas-microsoft-com:vml" Requires="v">
                <p:oleObj name="公式" r:id="rId9" imgW="241200" imgH="228600" progId="Equation.3">
                  <p:embed/>
                </p:oleObj>
              </mc:Choice>
              <mc:Fallback>
                <p:oleObj name="公式" r:id="rId9" imgW="241200" imgH="22860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2754745"/>
                        <a:ext cx="48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8" name="Object 8"/>
          <p:cNvGraphicFramePr>
            <a:graphicFrameLocks noChangeAspect="1"/>
          </p:cNvGraphicFramePr>
          <p:nvPr>
            <p:extLst>
              <p:ext uri="{D42A27DB-BD31-4B8C-83A1-F6EECF244321}">
                <p14:modId xmlns:p14="http://schemas.microsoft.com/office/powerpoint/2010/main" val="1191454028"/>
              </p:ext>
            </p:extLst>
          </p:nvPr>
        </p:nvGraphicFramePr>
        <p:xfrm>
          <a:off x="3513728" y="3148813"/>
          <a:ext cx="482600" cy="457200"/>
        </p:xfrm>
        <a:graphic>
          <a:graphicData uri="http://schemas.openxmlformats.org/presentationml/2006/ole">
            <mc:AlternateContent xmlns:mc="http://schemas.openxmlformats.org/markup-compatibility/2006">
              <mc:Choice xmlns:v="urn:schemas-microsoft-com:vml" Requires="v">
                <p:oleObj name="公式" r:id="rId11" imgW="241200" imgH="228600" progId="Equation.3">
                  <p:embed/>
                </p:oleObj>
              </mc:Choice>
              <mc:Fallback>
                <p:oleObj name="公式" r:id="rId11" imgW="241200" imgH="22860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3728" y="3148813"/>
                        <a:ext cx="48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0" name="Object 10"/>
          <p:cNvGraphicFramePr>
            <a:graphicFrameLocks noChangeAspect="1"/>
          </p:cNvGraphicFramePr>
          <p:nvPr>
            <p:extLst>
              <p:ext uri="{D42A27DB-BD31-4B8C-83A1-F6EECF244321}">
                <p14:modId xmlns:p14="http://schemas.microsoft.com/office/powerpoint/2010/main" val="4122789617"/>
              </p:ext>
            </p:extLst>
          </p:nvPr>
        </p:nvGraphicFramePr>
        <p:xfrm>
          <a:off x="3236690" y="3497763"/>
          <a:ext cx="431800" cy="457200"/>
        </p:xfrm>
        <a:graphic>
          <a:graphicData uri="http://schemas.openxmlformats.org/presentationml/2006/ole">
            <mc:AlternateContent xmlns:mc="http://schemas.openxmlformats.org/markup-compatibility/2006">
              <mc:Choice xmlns:v="urn:schemas-microsoft-com:vml" Requires="v">
                <p:oleObj name="公式" r:id="rId13" imgW="215640" imgH="228600" progId="Equation.3">
                  <p:embed/>
                </p:oleObj>
              </mc:Choice>
              <mc:Fallback>
                <p:oleObj name="公式" r:id="rId13" imgW="215640" imgH="228600" progId="Equation.3">
                  <p:embed/>
                  <p:pic>
                    <p:nvPicPr>
                      <p:cNvPr id="0"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6690" y="3497763"/>
                        <a:ext cx="431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页脚占位符 8">
            <a:extLst>
              <a:ext uri="{FF2B5EF4-FFF2-40B4-BE49-F238E27FC236}">
                <a16:creationId xmlns:a16="http://schemas.microsoft.com/office/drawing/2014/main" id="{FDE113F9-D317-4D1F-8F2E-8F7EFB393E6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128E04B9-6358-4859-90CC-2E0E50332A8B}"/>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电子触发</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带宽</a:t>
            </a:r>
          </a:p>
        </p:txBody>
      </p:sp>
      <p:sp>
        <p:nvSpPr>
          <p:cNvPr id="3" name="内容占位符 2"/>
          <p:cNvSpPr>
            <a:spLocks noGrp="1"/>
          </p:cNvSpPr>
          <p:nvPr>
            <p:ph sz="quarter" idx="1"/>
          </p:nvPr>
        </p:nvSpPr>
        <p:spPr/>
        <p:txBody>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电路时间常数</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载流子渡越时间</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空穴和电子在吸收区的漂移时间</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电子在增益区的漂移时间</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增益区的</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buildup time</a:t>
            </a:r>
          </a:p>
          <a:p>
            <a:pPr lvl="1"/>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3dB</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带宽</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17BC9C89-07B8-4001-84E0-C0C0E0B75823}"/>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0FF7C18A-1360-49B1-A218-03154740EF63}"/>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68</a:t>
            </a:fld>
            <a:endParaRPr lang="en-US" dirty="0"/>
          </a:p>
        </p:txBody>
      </p:sp>
      <mc:AlternateContent xmlns:mc="http://schemas.openxmlformats.org/markup-compatibility/2006" xmlns:a14="http://schemas.microsoft.com/office/drawing/2010/main">
        <mc:Choice Requires="a14">
          <p:sp>
            <p:nvSpPr>
              <p:cNvPr id="113666" name="Object 2"/>
              <p:cNvSpPr txBox="1"/>
              <p:nvPr/>
            </p:nvSpPr>
            <p:spPr bwMode="auto">
              <a:xfrm>
                <a:off x="1219199" y="3803650"/>
                <a:ext cx="4581299" cy="1225550"/>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𝑡𝑟𝑎𝑛𝑠𝑖𝑡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𝑎𝑏𝑠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𝑎𝑏𝑠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𝑎𝑣</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𝑎𝑣</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𝑏𝑢𝑖𝑙𝑑𝑢𝑝</m:t>
                          </m:r>
                        </m:sub>
                      </m:sSub>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𝑎𝑏𝑠</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𝑒</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𝑎𝑏𝑠</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h</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𝑎𝑣</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𝑒</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𝑟</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h𝑛</m:t>
                                  </m:r>
                                </m:sub>
                              </m:sSub>
                            </m:e>
                          </m:d>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h𝑛</m:t>
                              </m:r>
                            </m:sub>
                          </m:sSub>
                          <m:r>
                            <a:rPr lang="zh-CN" altLang="en-US" i="1">
                              <a:solidFill>
                                <a:srgbClr val="000000"/>
                              </a:solidFill>
                              <a:latin typeface="Cambria Math" panose="02040503050406030204" pitchFamily="18" charset="0"/>
                            </a:rPr>
                            <m:t>𝑀</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𝑎𝑣</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𝑒</m:t>
                              </m:r>
                            </m:sub>
                          </m:sSub>
                        </m:den>
                      </m:f>
                    </m:oMath>
                  </m:oMathPara>
                </a14:m>
                <a:endParaRPr lang="zh-CN" altLang="en-US" dirty="0"/>
              </a:p>
            </p:txBody>
          </p:sp>
        </mc:Choice>
        <mc:Fallback xmlns="">
          <p:sp>
            <p:nvSpPr>
              <p:cNvPr id="113666" name="Object 2"/>
              <p:cNvSpPr txBox="1">
                <a:spLocks noRot="1" noChangeAspect="1" noMove="1" noResize="1" noEditPoints="1" noAdjustHandles="1" noChangeArrowheads="1" noChangeShapeType="1" noTextEdit="1"/>
              </p:cNvSpPr>
              <p:nvPr/>
            </p:nvSpPr>
            <p:spPr bwMode="auto">
              <a:xfrm>
                <a:off x="1219199" y="3803650"/>
                <a:ext cx="4581299" cy="1225550"/>
              </a:xfrm>
              <a:prstGeom prst="rect">
                <a:avLst/>
              </a:prstGeom>
              <a:blipFill>
                <a:blip r:embed="rId3"/>
                <a:stretch>
                  <a:fillRect/>
                </a:stretch>
              </a:blipFill>
              <a:extLst/>
            </p:spPr>
            <p:txBody>
              <a:bodyPr/>
              <a:lstStyle/>
              <a:p>
                <a:r>
                  <a:rPr lang="zh-CN" altLang="en-US">
                    <a:noFill/>
                  </a:rPr>
                  <a:t> </a:t>
                </a:r>
              </a:p>
            </p:txBody>
          </p:sp>
        </mc:Fallback>
      </mc:AlternateContent>
      <p:grpSp>
        <p:nvGrpSpPr>
          <p:cNvPr id="121" name="组合 120"/>
          <p:cNvGrpSpPr/>
          <p:nvPr/>
        </p:nvGrpSpPr>
        <p:grpSpPr>
          <a:xfrm>
            <a:off x="5486400" y="1260216"/>
            <a:ext cx="3293444" cy="1899168"/>
            <a:chOff x="4114801" y="1466789"/>
            <a:chExt cx="3988542" cy="2203968"/>
          </a:xfrm>
        </p:grpSpPr>
        <p:sp>
          <p:nvSpPr>
            <p:cNvPr id="28" name="TextBox 27"/>
            <p:cNvSpPr txBox="1"/>
            <p:nvPr/>
          </p:nvSpPr>
          <p:spPr>
            <a:xfrm>
              <a:off x="4648200" y="3352800"/>
              <a:ext cx="1219200" cy="307777"/>
            </a:xfrm>
            <a:prstGeom prst="rect">
              <a:avLst/>
            </a:prstGeom>
            <a:noFill/>
          </p:spPr>
          <p:txBody>
            <a:bodyPr wrap="square" rtlCol="0">
              <a:spAutoFit/>
            </a:bodyPr>
            <a:lstStyle/>
            <a:p>
              <a:r>
                <a:rPr lang="en-US" altLang="zh-CN" sz="1400" b="1" dirty="0" err="1">
                  <a:latin typeface="Times New Roman" panose="02020603050405020304" pitchFamily="18" charset="0"/>
                </a:rPr>
                <a:t>i</a:t>
              </a:r>
              <a:r>
                <a:rPr lang="en-US" altLang="zh-CN" sz="1400" b="1" dirty="0">
                  <a:latin typeface="Times New Roman" panose="02020603050405020304" pitchFamily="18" charset="0"/>
                </a:rPr>
                <a:t>-absorber</a:t>
              </a:r>
              <a:endParaRPr lang="zh-CN" altLang="en-US" sz="1400" b="1" dirty="0">
                <a:latin typeface="Times New Roman" panose="02020603050405020304" pitchFamily="18" charset="0"/>
              </a:endParaRPr>
            </a:p>
          </p:txBody>
        </p:sp>
        <p:sp>
          <p:nvSpPr>
            <p:cNvPr id="32" name="TextBox 31"/>
            <p:cNvSpPr txBox="1"/>
            <p:nvPr/>
          </p:nvSpPr>
          <p:spPr>
            <a:xfrm>
              <a:off x="5943601" y="3362980"/>
              <a:ext cx="2159742" cy="307777"/>
            </a:xfrm>
            <a:prstGeom prst="rect">
              <a:avLst/>
            </a:prstGeom>
            <a:noFill/>
          </p:spPr>
          <p:txBody>
            <a:bodyPr wrap="square" rtlCol="0">
              <a:spAutoFit/>
            </a:bodyPr>
            <a:lstStyle/>
            <a:p>
              <a:r>
                <a:rPr lang="en-US" altLang="zh-CN" sz="1400" b="1" dirty="0">
                  <a:latin typeface="Times New Roman" panose="02020603050405020304" pitchFamily="18" charset="0"/>
                </a:rPr>
                <a:t>Multiplication-layer</a:t>
              </a:r>
              <a:endParaRPr lang="zh-CN" altLang="en-US" sz="1400" b="1" dirty="0">
                <a:latin typeface="Times New Roman" panose="02020603050405020304" pitchFamily="18" charset="0"/>
              </a:endParaRPr>
            </a:p>
          </p:txBody>
        </p:sp>
        <p:grpSp>
          <p:nvGrpSpPr>
            <p:cNvPr id="116" name="组合 115"/>
            <p:cNvGrpSpPr/>
            <p:nvPr/>
          </p:nvGrpSpPr>
          <p:grpSpPr>
            <a:xfrm>
              <a:off x="4114801" y="1466789"/>
              <a:ext cx="3767550" cy="1581212"/>
              <a:chOff x="4664031" y="1417759"/>
              <a:chExt cx="3218319" cy="1211143"/>
            </a:xfrm>
          </p:grpSpPr>
          <p:sp>
            <p:nvSpPr>
              <p:cNvPr id="21" name="Rectangle 44"/>
              <p:cNvSpPr/>
              <p:nvPr/>
            </p:nvSpPr>
            <p:spPr bwMode="auto">
              <a:xfrm rot="16200000">
                <a:off x="4544144" y="1915246"/>
                <a:ext cx="876302" cy="551007"/>
              </a:xfrm>
              <a:prstGeom prst="rect">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sz="2400" dirty="0">
                  <a:latin typeface="Times New Roman" panose="02020603050405020304" pitchFamily="18" charset="0"/>
                </a:endParaRPr>
              </a:p>
            </p:txBody>
          </p:sp>
          <p:sp>
            <p:nvSpPr>
              <p:cNvPr id="22" name="Rectangle 45"/>
              <p:cNvSpPr/>
              <p:nvPr/>
            </p:nvSpPr>
            <p:spPr bwMode="auto">
              <a:xfrm rot="16200000">
                <a:off x="5329603" y="1680797"/>
                <a:ext cx="876302" cy="1019908"/>
              </a:xfrm>
              <a:prstGeom prst="rect">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zh-CN" altLang="en-US" sz="2400" dirty="0">
                  <a:latin typeface="Times New Roman" panose="02020603050405020304" pitchFamily="18" charset="0"/>
                </a:endParaRPr>
              </a:p>
            </p:txBody>
          </p:sp>
          <p:sp>
            <p:nvSpPr>
              <p:cNvPr id="23" name="Rectangle 46"/>
              <p:cNvSpPr/>
              <p:nvPr/>
            </p:nvSpPr>
            <p:spPr bwMode="auto">
              <a:xfrm rot="16200000">
                <a:off x="7002528" y="1801479"/>
                <a:ext cx="876302" cy="7785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sz="2400" dirty="0">
                  <a:latin typeface="Times New Roman" panose="02020603050405020304" pitchFamily="18" charset="0"/>
                </a:endParaRPr>
              </a:p>
            </p:txBody>
          </p:sp>
          <p:sp>
            <p:nvSpPr>
              <p:cNvPr id="24" name="Rectangle 47"/>
              <p:cNvSpPr/>
              <p:nvPr/>
            </p:nvSpPr>
            <p:spPr bwMode="auto">
              <a:xfrm>
                <a:off x="4664031" y="1752599"/>
                <a:ext cx="42761" cy="876302"/>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endParaRPr>
              </a:p>
            </p:txBody>
          </p:sp>
          <p:sp>
            <p:nvSpPr>
              <p:cNvPr id="25" name="Rectangle 47"/>
              <p:cNvSpPr/>
              <p:nvPr/>
            </p:nvSpPr>
            <p:spPr bwMode="auto">
              <a:xfrm>
                <a:off x="7839589" y="1752599"/>
                <a:ext cx="42761" cy="876302"/>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endParaRPr>
              </a:p>
            </p:txBody>
          </p:sp>
          <p:sp>
            <p:nvSpPr>
              <p:cNvPr id="26" name="TextBox 48"/>
              <p:cNvSpPr txBox="1">
                <a:spLocks noChangeArrowheads="1"/>
              </p:cNvSpPr>
              <p:nvPr/>
            </p:nvSpPr>
            <p:spPr bwMode="auto">
              <a:xfrm rot="10800000" flipV="1">
                <a:off x="5706015" y="1417759"/>
                <a:ext cx="1145025" cy="306468"/>
              </a:xfrm>
              <a:prstGeom prst="rect">
                <a:avLst/>
              </a:prstGeom>
              <a:noFill/>
              <a:ln w="9525">
                <a:noFill/>
                <a:miter lim="800000"/>
                <a:headEnd/>
                <a:tailEnd/>
              </a:ln>
            </p:spPr>
            <p:txBody>
              <a:bodyPr wrap="none">
                <a:spAutoFit/>
              </a:bodyPr>
              <a:lstStyle/>
              <a:p>
                <a:r>
                  <a:rPr lang="en-US" altLang="zh-CN" sz="2000" dirty="0">
                    <a:latin typeface="Times New Roman" panose="02020603050405020304" pitchFamily="18" charset="0"/>
                  </a:rPr>
                  <a:t>SAM-APD</a:t>
                </a:r>
                <a:endParaRPr lang="zh-CN" altLang="en-US" sz="2000" dirty="0">
                  <a:latin typeface="Times New Roman" panose="02020603050405020304" pitchFamily="18" charset="0"/>
                </a:endParaRPr>
              </a:p>
            </p:txBody>
          </p:sp>
          <p:sp>
            <p:nvSpPr>
              <p:cNvPr id="27" name="TextBox 26"/>
              <p:cNvSpPr txBox="1"/>
              <p:nvPr/>
            </p:nvSpPr>
            <p:spPr>
              <a:xfrm>
                <a:off x="4699660" y="1923181"/>
                <a:ext cx="314458" cy="282893"/>
              </a:xfrm>
              <a:prstGeom prst="rect">
                <a:avLst/>
              </a:prstGeom>
              <a:noFill/>
            </p:spPr>
            <p:txBody>
              <a:bodyPr wrap="square" rtlCol="0">
                <a:spAutoFit/>
              </a:bodyPr>
              <a:lstStyle/>
              <a:p>
                <a:r>
                  <a:rPr lang="en-US" altLang="zh-CN" b="1" dirty="0">
                    <a:latin typeface="Times New Roman" panose="02020603050405020304" pitchFamily="18" charset="0"/>
                  </a:rPr>
                  <a:t>p</a:t>
                </a:r>
                <a:endParaRPr lang="zh-CN" altLang="en-US" b="1" dirty="0">
                  <a:latin typeface="Times New Roman" panose="02020603050405020304" pitchFamily="18" charset="0"/>
                </a:endParaRPr>
              </a:p>
            </p:txBody>
          </p:sp>
          <p:sp>
            <p:nvSpPr>
              <p:cNvPr id="29" name="TextBox 28"/>
              <p:cNvSpPr txBox="1"/>
              <p:nvPr/>
            </p:nvSpPr>
            <p:spPr>
              <a:xfrm>
                <a:off x="7303160" y="1933503"/>
                <a:ext cx="309992" cy="282893"/>
              </a:xfrm>
              <a:prstGeom prst="rect">
                <a:avLst/>
              </a:prstGeom>
              <a:noFill/>
            </p:spPr>
            <p:txBody>
              <a:bodyPr wrap="square" rtlCol="0">
                <a:spAutoFit/>
              </a:bodyPr>
              <a:lstStyle/>
              <a:p>
                <a:r>
                  <a:rPr lang="en-US" altLang="zh-CN" b="1" dirty="0">
                    <a:latin typeface="Times New Roman" panose="02020603050405020304" pitchFamily="18" charset="0"/>
                  </a:rPr>
                  <a:t>n</a:t>
                </a:r>
                <a:endParaRPr lang="zh-CN" altLang="en-US" b="1" dirty="0">
                  <a:latin typeface="Times New Roman" panose="02020603050405020304" pitchFamily="18" charset="0"/>
                </a:endParaRPr>
              </a:p>
            </p:txBody>
          </p:sp>
          <p:sp>
            <p:nvSpPr>
              <p:cNvPr id="30" name="Rectangle 45"/>
              <p:cNvSpPr/>
              <p:nvPr/>
            </p:nvSpPr>
            <p:spPr bwMode="auto">
              <a:xfrm rot="16200000">
                <a:off x="6237816" y="1804192"/>
                <a:ext cx="876302" cy="773118"/>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zh-CN" altLang="en-US" sz="2400" dirty="0">
                  <a:latin typeface="Times New Roman" panose="02020603050405020304" pitchFamily="18" charset="0"/>
                </a:endParaRPr>
              </a:p>
            </p:txBody>
          </p:sp>
          <p:grpSp>
            <p:nvGrpSpPr>
              <p:cNvPr id="43" name="组合 42"/>
              <p:cNvGrpSpPr/>
              <p:nvPr/>
            </p:nvGrpSpPr>
            <p:grpSpPr>
              <a:xfrm>
                <a:off x="5410200" y="2016124"/>
                <a:ext cx="228600" cy="76200"/>
                <a:chOff x="5410200" y="1905000"/>
                <a:chExt cx="228600" cy="76200"/>
              </a:xfrm>
            </p:grpSpPr>
            <p:cxnSp>
              <p:nvCxnSpPr>
                <p:cNvPr id="40" name="直接箭头连接符 39"/>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41" name="椭圆 40"/>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44" name="组合 43"/>
              <p:cNvGrpSpPr/>
              <p:nvPr/>
            </p:nvGrpSpPr>
            <p:grpSpPr>
              <a:xfrm>
                <a:off x="5791200" y="2016124"/>
                <a:ext cx="228600" cy="76200"/>
                <a:chOff x="5410200" y="1905000"/>
                <a:chExt cx="228600" cy="76200"/>
              </a:xfrm>
            </p:grpSpPr>
            <p:cxnSp>
              <p:nvCxnSpPr>
                <p:cNvPr id="45" name="直接箭头连接符 44"/>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46" name="椭圆 45"/>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47" name="组合 46"/>
              <p:cNvGrpSpPr/>
              <p:nvPr/>
            </p:nvGrpSpPr>
            <p:grpSpPr>
              <a:xfrm>
                <a:off x="6400800" y="1828800"/>
                <a:ext cx="228600" cy="76200"/>
                <a:chOff x="5410200" y="1905000"/>
                <a:chExt cx="228600" cy="76200"/>
              </a:xfrm>
            </p:grpSpPr>
            <p:cxnSp>
              <p:nvCxnSpPr>
                <p:cNvPr id="48" name="直接箭头连接符 47"/>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49" name="椭圆 48"/>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50" name="组合 49"/>
              <p:cNvGrpSpPr/>
              <p:nvPr/>
            </p:nvGrpSpPr>
            <p:grpSpPr>
              <a:xfrm>
                <a:off x="6705600" y="1905000"/>
                <a:ext cx="228600" cy="76200"/>
                <a:chOff x="5410200" y="1905000"/>
                <a:chExt cx="228600" cy="76200"/>
              </a:xfrm>
            </p:grpSpPr>
            <p:cxnSp>
              <p:nvCxnSpPr>
                <p:cNvPr id="51" name="直接箭头连接符 50"/>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52" name="椭圆 51"/>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57" name="组合 56"/>
              <p:cNvGrpSpPr/>
              <p:nvPr/>
            </p:nvGrpSpPr>
            <p:grpSpPr>
              <a:xfrm>
                <a:off x="6400800" y="2057400"/>
                <a:ext cx="228600" cy="76200"/>
                <a:chOff x="5410200" y="1905000"/>
                <a:chExt cx="228600" cy="76200"/>
              </a:xfrm>
            </p:grpSpPr>
            <p:cxnSp>
              <p:nvCxnSpPr>
                <p:cNvPr id="58" name="直接箭头连接符 57"/>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59" name="椭圆 58"/>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60" name="组合 59"/>
              <p:cNvGrpSpPr/>
              <p:nvPr/>
            </p:nvGrpSpPr>
            <p:grpSpPr>
              <a:xfrm>
                <a:off x="6400800" y="2286000"/>
                <a:ext cx="228600" cy="76200"/>
                <a:chOff x="5410200" y="1905000"/>
                <a:chExt cx="228600" cy="76200"/>
              </a:xfrm>
            </p:grpSpPr>
            <p:cxnSp>
              <p:nvCxnSpPr>
                <p:cNvPr id="61" name="直接箭头连接符 60"/>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62" name="椭圆 61"/>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63" name="组合 62"/>
              <p:cNvGrpSpPr/>
              <p:nvPr/>
            </p:nvGrpSpPr>
            <p:grpSpPr>
              <a:xfrm>
                <a:off x="6705600" y="1752600"/>
                <a:ext cx="228600" cy="76200"/>
                <a:chOff x="5410200" y="1905000"/>
                <a:chExt cx="228600" cy="76200"/>
              </a:xfrm>
            </p:grpSpPr>
            <p:cxnSp>
              <p:nvCxnSpPr>
                <p:cNvPr id="64" name="直接箭头连接符 63"/>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65" name="椭圆 64"/>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66" name="组合 65"/>
              <p:cNvGrpSpPr/>
              <p:nvPr/>
            </p:nvGrpSpPr>
            <p:grpSpPr>
              <a:xfrm>
                <a:off x="6705600" y="2057400"/>
                <a:ext cx="228600" cy="76200"/>
                <a:chOff x="5410200" y="1905000"/>
                <a:chExt cx="228600" cy="76200"/>
              </a:xfrm>
            </p:grpSpPr>
            <p:cxnSp>
              <p:nvCxnSpPr>
                <p:cNvPr id="67" name="直接箭头连接符 66"/>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68" name="椭圆 67"/>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69" name="组合 68"/>
              <p:cNvGrpSpPr/>
              <p:nvPr/>
            </p:nvGrpSpPr>
            <p:grpSpPr>
              <a:xfrm>
                <a:off x="6705600" y="2209800"/>
                <a:ext cx="228600" cy="76200"/>
                <a:chOff x="5410200" y="1905000"/>
                <a:chExt cx="228600" cy="76200"/>
              </a:xfrm>
            </p:grpSpPr>
            <p:cxnSp>
              <p:nvCxnSpPr>
                <p:cNvPr id="70" name="直接箭头连接符 69"/>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71" name="椭圆 70"/>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72" name="组合 71"/>
              <p:cNvGrpSpPr/>
              <p:nvPr/>
            </p:nvGrpSpPr>
            <p:grpSpPr>
              <a:xfrm>
                <a:off x="6705600" y="2362200"/>
                <a:ext cx="228600" cy="76200"/>
                <a:chOff x="5410200" y="1905000"/>
                <a:chExt cx="228600" cy="76200"/>
              </a:xfrm>
            </p:grpSpPr>
            <p:cxnSp>
              <p:nvCxnSpPr>
                <p:cNvPr id="73" name="直接箭头连接符 72"/>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74" name="椭圆 73"/>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79" name="组合 78"/>
              <p:cNvGrpSpPr/>
              <p:nvPr/>
            </p:nvGrpSpPr>
            <p:grpSpPr>
              <a:xfrm>
                <a:off x="6705600" y="2514600"/>
                <a:ext cx="228600" cy="76200"/>
                <a:chOff x="5410200" y="1905000"/>
                <a:chExt cx="228600" cy="76200"/>
              </a:xfrm>
            </p:grpSpPr>
            <p:cxnSp>
              <p:nvCxnSpPr>
                <p:cNvPr id="80" name="直接箭头连接符 79"/>
                <p:cNvCxnSpPr/>
                <p:nvPr/>
              </p:nvCxnSpPr>
              <p:spPr>
                <a:xfrm>
                  <a:off x="5486400" y="1943100"/>
                  <a:ext cx="152400" cy="0"/>
                </a:xfrm>
                <a:prstGeom prst="straightConnector1">
                  <a:avLst/>
                </a:prstGeom>
                <a:ln>
                  <a:tailEnd type="arrow"/>
                </a:ln>
              </p:spPr>
              <p:style>
                <a:lnRef idx="1">
                  <a:schemeClr val="accent1"/>
                </a:lnRef>
                <a:fillRef idx="3">
                  <a:schemeClr val="accent1"/>
                </a:fillRef>
                <a:effectRef idx="2">
                  <a:schemeClr val="accent1"/>
                </a:effectRef>
                <a:fontRef idx="minor">
                  <a:schemeClr val="lt1"/>
                </a:fontRef>
              </p:style>
            </p:cxnSp>
            <p:sp>
              <p:nvSpPr>
                <p:cNvPr id="81" name="椭圆 80"/>
                <p:cNvSpPr/>
                <p:nvPr/>
              </p:nvSpPr>
              <p:spPr>
                <a:xfrm rot="10800000" flipV="1">
                  <a:off x="5410200" y="19050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grpSp>
          <p:grpSp>
            <p:nvGrpSpPr>
              <p:cNvPr id="82" name="组合 81"/>
              <p:cNvGrpSpPr/>
              <p:nvPr/>
            </p:nvGrpSpPr>
            <p:grpSpPr>
              <a:xfrm rot="10800000">
                <a:off x="6248400" y="2438400"/>
                <a:ext cx="228600" cy="76200"/>
                <a:chOff x="5410200" y="1905000"/>
                <a:chExt cx="228600" cy="76200"/>
              </a:xfrm>
            </p:grpSpPr>
            <p:cxnSp>
              <p:nvCxnSpPr>
                <p:cNvPr id="83" name="直接箭头连接符 82"/>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84" name="椭圆 83"/>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85" name="组合 84"/>
              <p:cNvGrpSpPr/>
              <p:nvPr/>
            </p:nvGrpSpPr>
            <p:grpSpPr>
              <a:xfrm rot="10800000">
                <a:off x="6248400" y="2174875"/>
                <a:ext cx="228600" cy="76200"/>
                <a:chOff x="5410200" y="1905000"/>
                <a:chExt cx="228600" cy="76200"/>
              </a:xfrm>
            </p:grpSpPr>
            <p:cxnSp>
              <p:nvCxnSpPr>
                <p:cNvPr id="86" name="直接箭头连接符 85"/>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87" name="椭圆 86"/>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88" name="组合 87"/>
              <p:cNvGrpSpPr/>
              <p:nvPr/>
            </p:nvGrpSpPr>
            <p:grpSpPr>
              <a:xfrm rot="10800000">
                <a:off x="6248400" y="1946275"/>
                <a:ext cx="228600" cy="76200"/>
                <a:chOff x="5410200" y="1905000"/>
                <a:chExt cx="228600" cy="76200"/>
              </a:xfrm>
            </p:grpSpPr>
            <p:cxnSp>
              <p:nvCxnSpPr>
                <p:cNvPr id="89" name="直接箭头连接符 88"/>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90" name="椭圆 89"/>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91" name="组合 90"/>
              <p:cNvGrpSpPr/>
              <p:nvPr/>
            </p:nvGrpSpPr>
            <p:grpSpPr>
              <a:xfrm rot="10800000">
                <a:off x="6629400" y="1981200"/>
                <a:ext cx="228600" cy="76200"/>
                <a:chOff x="5410200" y="1905000"/>
                <a:chExt cx="228600" cy="76200"/>
              </a:xfrm>
            </p:grpSpPr>
            <p:cxnSp>
              <p:nvCxnSpPr>
                <p:cNvPr id="92" name="直接箭头连接符 91"/>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93" name="椭圆 92"/>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94" name="组合 93"/>
              <p:cNvGrpSpPr/>
              <p:nvPr/>
            </p:nvGrpSpPr>
            <p:grpSpPr>
              <a:xfrm rot="10800000">
                <a:off x="6629400" y="2133600"/>
                <a:ext cx="228600" cy="76200"/>
                <a:chOff x="5410200" y="1905000"/>
                <a:chExt cx="228600" cy="76200"/>
              </a:xfrm>
            </p:grpSpPr>
            <p:cxnSp>
              <p:nvCxnSpPr>
                <p:cNvPr id="95" name="直接箭头连接符 94"/>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96" name="椭圆 95"/>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101" name="组合 100"/>
              <p:cNvGrpSpPr/>
              <p:nvPr/>
            </p:nvGrpSpPr>
            <p:grpSpPr>
              <a:xfrm rot="10800000">
                <a:off x="6629400" y="2286000"/>
                <a:ext cx="228600" cy="76200"/>
                <a:chOff x="5410200" y="1905000"/>
                <a:chExt cx="228600" cy="76200"/>
              </a:xfrm>
            </p:grpSpPr>
            <p:cxnSp>
              <p:nvCxnSpPr>
                <p:cNvPr id="102" name="直接箭头连接符 101"/>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103" name="椭圆 102"/>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104" name="组合 103"/>
              <p:cNvGrpSpPr/>
              <p:nvPr/>
            </p:nvGrpSpPr>
            <p:grpSpPr>
              <a:xfrm rot="10800000">
                <a:off x="6629400" y="2438400"/>
                <a:ext cx="228600" cy="76200"/>
                <a:chOff x="5410200" y="1905000"/>
                <a:chExt cx="228600" cy="76200"/>
              </a:xfrm>
            </p:grpSpPr>
            <p:cxnSp>
              <p:nvCxnSpPr>
                <p:cNvPr id="105" name="直接箭头连接符 104"/>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106" name="椭圆 105"/>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107" name="组合 106"/>
              <p:cNvGrpSpPr/>
              <p:nvPr/>
            </p:nvGrpSpPr>
            <p:grpSpPr>
              <a:xfrm rot="10800000">
                <a:off x="6629400" y="1828800"/>
                <a:ext cx="228600" cy="76200"/>
                <a:chOff x="5410200" y="1905000"/>
                <a:chExt cx="228600" cy="76200"/>
              </a:xfrm>
            </p:grpSpPr>
            <p:cxnSp>
              <p:nvCxnSpPr>
                <p:cNvPr id="108" name="直接箭头连接符 107"/>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109" name="椭圆 108"/>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110" name="组合 109"/>
              <p:cNvGrpSpPr/>
              <p:nvPr/>
            </p:nvGrpSpPr>
            <p:grpSpPr>
              <a:xfrm rot="10800000">
                <a:off x="5791200" y="2285999"/>
                <a:ext cx="228600" cy="76200"/>
                <a:chOff x="5410200" y="1905000"/>
                <a:chExt cx="228600" cy="76200"/>
              </a:xfrm>
            </p:grpSpPr>
            <p:cxnSp>
              <p:nvCxnSpPr>
                <p:cNvPr id="111" name="直接箭头连接符 110"/>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112" name="椭圆 111"/>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nvGrpSpPr>
              <p:cNvPr id="113" name="组合 112"/>
              <p:cNvGrpSpPr/>
              <p:nvPr/>
            </p:nvGrpSpPr>
            <p:grpSpPr>
              <a:xfrm rot="10800000">
                <a:off x="5410200" y="2285999"/>
                <a:ext cx="228600" cy="76200"/>
                <a:chOff x="5410200" y="1905000"/>
                <a:chExt cx="228600" cy="76200"/>
              </a:xfrm>
            </p:grpSpPr>
            <p:cxnSp>
              <p:nvCxnSpPr>
                <p:cNvPr id="114" name="直接箭头连接符 113"/>
                <p:cNvCxnSpPr/>
                <p:nvPr/>
              </p:nvCxnSpPr>
              <p:spPr>
                <a:xfrm>
                  <a:off x="5486400" y="1943100"/>
                  <a:ext cx="152400"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115" name="椭圆 114"/>
                <p:cNvSpPr/>
                <p:nvPr/>
              </p:nvSpPr>
              <p:spPr>
                <a:xfrm rot="10800000" flipV="1">
                  <a:off x="5410200" y="1905000"/>
                  <a:ext cx="76200" cy="7620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Times New Roman" panose="02020603050405020304" pitchFamily="18" charset="0"/>
                  </a:endParaRPr>
                </a:p>
              </p:txBody>
            </p:sp>
          </p:grpSp>
        </p:grpSp>
        <p:cxnSp>
          <p:nvCxnSpPr>
            <p:cNvPr id="118" name="直接箭头连接符 117"/>
            <p:cNvCxnSpPr>
              <a:stCxn id="28" idx="0"/>
              <a:endCxn id="22" idx="1"/>
            </p:cNvCxnSpPr>
            <p:nvPr/>
          </p:nvCxnSpPr>
          <p:spPr>
            <a:xfrm flipV="1">
              <a:off x="5257800" y="3048000"/>
              <a:ext cx="149083"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H="1" flipV="1">
              <a:off x="6553200" y="3124200"/>
              <a:ext cx="228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13667" name="Object 3"/>
          <p:cNvGraphicFramePr>
            <a:graphicFrameLocks noChangeAspect="1"/>
          </p:cNvGraphicFramePr>
          <p:nvPr/>
        </p:nvGraphicFramePr>
        <p:xfrm>
          <a:off x="1219200" y="1752600"/>
          <a:ext cx="1371600" cy="457200"/>
        </p:xfrm>
        <a:graphic>
          <a:graphicData uri="http://schemas.openxmlformats.org/presentationml/2006/ole">
            <mc:AlternateContent xmlns:mc="http://schemas.openxmlformats.org/markup-compatibility/2006">
              <mc:Choice xmlns:v="urn:schemas-microsoft-com:vml" Requires="v">
                <p:oleObj name="公式" r:id="rId4" imgW="685800" imgH="228600" progId="Equation.3">
                  <p:embed/>
                </p:oleObj>
              </mc:Choice>
              <mc:Fallback>
                <p:oleObj name="公式" r:id="rId4" imgW="685800" imgH="2286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752600"/>
                        <a:ext cx="1371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3668" name="Object 4"/>
              <p:cNvSpPr txBox="1"/>
              <p:nvPr/>
            </p:nvSpPr>
            <p:spPr bwMode="auto">
              <a:xfrm>
                <a:off x="911225" y="5428478"/>
                <a:ext cx="3359150" cy="87312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𝑓</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𝑅𝐶</m:t>
                                          </m:r>
                                        </m:sub>
                                      </m:sSub>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𝑡𝑟𝑎𝑛𝑠𝑖𝑡</m:t>
                                          </m:r>
                                        </m:sub>
                                      </m:sSub>
                                    </m:den>
                                  </m:f>
                                </m:e>
                              </m:d>
                            </m:e>
                            <m:sup>
                              <m:r>
                                <a:rPr lang="zh-CN" altLang="en-US" i="1">
                                  <a:solidFill>
                                    <a:srgbClr val="000000"/>
                                  </a:solidFill>
                                  <a:latin typeface="Cambria Math" panose="02040503050406030204" pitchFamily="18" charset="0"/>
                                </a:rPr>
                                <m:t>2</m:t>
                              </m:r>
                            </m:sup>
                          </m:sSup>
                        </m:e>
                      </m:rad>
                    </m:oMath>
                  </m:oMathPara>
                </a14:m>
                <a:endParaRPr lang="zh-CN" altLang="en-US" dirty="0"/>
              </a:p>
            </p:txBody>
          </p:sp>
        </mc:Choice>
        <mc:Fallback xmlns="">
          <p:sp>
            <p:nvSpPr>
              <p:cNvPr id="113668" name="Object 4"/>
              <p:cNvSpPr txBox="1">
                <a:spLocks noRot="1" noChangeAspect="1" noMove="1" noResize="1" noEditPoints="1" noAdjustHandles="1" noChangeArrowheads="1" noChangeShapeType="1" noTextEdit="1"/>
              </p:cNvSpPr>
              <p:nvPr/>
            </p:nvSpPr>
            <p:spPr bwMode="auto">
              <a:xfrm>
                <a:off x="911225" y="5428478"/>
                <a:ext cx="3359150" cy="873125"/>
              </a:xfrm>
              <a:prstGeom prst="rect">
                <a:avLst/>
              </a:prstGeom>
              <a:blipFill>
                <a:blip r:embed="rId6"/>
                <a:stretch>
                  <a:fillRect/>
                </a:stretch>
              </a:blipFill>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669" name="Object 5"/>
              <p:cNvSpPr txBox="1"/>
              <p:nvPr/>
            </p:nvSpPr>
            <p:spPr bwMode="auto">
              <a:xfrm>
                <a:off x="4808397" y="5387203"/>
                <a:ext cx="3124201" cy="914400"/>
              </a:xfrm>
              <a:prstGeom prst="rect">
                <a:avLst/>
              </a:prstGeom>
              <a:noFill/>
              <a:ln>
                <a:noFill/>
              </a:ln>
              <a:effectLst/>
            </p:spPr>
            <p:txBody>
              <a:bodyPr>
                <a:no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𝑅𝐶</m:t>
                                      </m:r>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𝑡𝑟𝑎𝑛𝑠𝑖𝑡</m:t>
                                              </m:r>
                                            </m:sub>
                                          </m:sSub>
                                        </m:num>
                                        <m:den>
                                          <m:r>
                                            <a:rPr lang="zh-CN" altLang="en-US" i="1">
                                              <a:solidFill>
                                                <a:srgbClr val="000000"/>
                                              </a:solidFill>
                                              <a:latin typeface="Cambria Math" panose="02040503050406030204" pitchFamily="18" charset="0"/>
                                            </a:rPr>
                                            <m:t>0.44</m:t>
                                          </m:r>
                                        </m:den>
                                      </m:f>
                                    </m:e>
                                  </m:d>
                                </m:e>
                                <m:sup>
                                  <m:r>
                                    <a:rPr lang="zh-CN" altLang="en-US" i="1">
                                      <a:solidFill>
                                        <a:srgbClr val="000000"/>
                                      </a:solidFill>
                                      <a:latin typeface="Cambria Math" panose="02040503050406030204" pitchFamily="18" charset="0"/>
                                    </a:rPr>
                                    <m:t>2</m:t>
                                  </m:r>
                                </m:sup>
                              </m:sSup>
                            </m:e>
                          </m:rad>
                        </m:den>
                      </m:f>
                    </m:oMath>
                  </m:oMathPara>
                </a14:m>
                <a:endParaRPr lang="zh-CN" altLang="en-US" dirty="0"/>
              </a:p>
            </p:txBody>
          </p:sp>
        </mc:Choice>
        <mc:Fallback xmlns="">
          <p:sp>
            <p:nvSpPr>
              <p:cNvPr id="113669" name="Object 5"/>
              <p:cNvSpPr txBox="1">
                <a:spLocks noRot="1" noChangeAspect="1" noMove="1" noResize="1" noEditPoints="1" noAdjustHandles="1" noChangeArrowheads="1" noChangeShapeType="1" noTextEdit="1"/>
              </p:cNvSpPr>
              <p:nvPr/>
            </p:nvSpPr>
            <p:spPr bwMode="auto">
              <a:xfrm>
                <a:off x="4808397" y="5387203"/>
                <a:ext cx="3124201" cy="914400"/>
              </a:xfrm>
              <a:prstGeom prst="rect">
                <a:avLst/>
              </a:prstGeom>
              <a:blipFill>
                <a:blip r:embed="rId7"/>
                <a:stretch>
                  <a:fillRect/>
                </a:stretch>
              </a:blipFill>
              <a:ln>
                <a:noFill/>
              </a:ln>
              <a:effectLst/>
              <a:extLst/>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的限制</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频率响应</a:t>
            </a:r>
          </a:p>
        </p:txBody>
      </p:sp>
      <p:sp>
        <p:nvSpPr>
          <p:cNvPr id="3" name="内容占位符 2"/>
          <p:cNvSpPr>
            <a:spLocks noGrp="1"/>
          </p:cNvSpPr>
          <p:nvPr>
            <p:ph sz="quarter" idx="1"/>
          </p:nvPr>
        </p:nvSpPr>
        <p:spPr/>
        <p:txBody>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增益带宽积</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(Gain-Bandwidth product)</a:t>
            </a: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Figure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Merit </a:t>
            </a: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当增益提升，带宽随之下降，但增益带宽积趋于定值</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sz="2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页脚占位符 9">
            <a:extLst>
              <a:ext uri="{FF2B5EF4-FFF2-40B4-BE49-F238E27FC236}">
                <a16:creationId xmlns:a16="http://schemas.microsoft.com/office/drawing/2014/main" id="{904DF20B-3CED-4499-A4EE-DA31FBDF3344}"/>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1" name="灯片编号占位符 10">
            <a:extLst>
              <a:ext uri="{FF2B5EF4-FFF2-40B4-BE49-F238E27FC236}">
                <a16:creationId xmlns:a16="http://schemas.microsoft.com/office/drawing/2014/main" id="{C245C16A-0C0B-4CAA-9F1E-F73E8F75E68F}"/>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69</a:t>
            </a:fld>
            <a:endParaRPr lang="en-US" dirty="0"/>
          </a:p>
        </p:txBody>
      </p:sp>
      <mc:AlternateContent xmlns:mc="http://schemas.openxmlformats.org/markup-compatibility/2006" xmlns:a14="http://schemas.microsoft.com/office/drawing/2010/main">
        <mc:Choice Requires="a14">
          <p:sp>
            <p:nvSpPr>
              <p:cNvPr id="114690" name="Object 2"/>
              <p:cNvSpPr txBox="1"/>
              <p:nvPr/>
            </p:nvSpPr>
            <p:spPr bwMode="auto">
              <a:xfrm>
                <a:off x="1317045" y="3012884"/>
                <a:ext cx="3800475" cy="1633537"/>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𝑀</m:t>
                      </m:r>
                      <m:r>
                        <a:rPr lang="zh-CN" altLang="en-US" i="1">
                          <a:solidFill>
                            <a:srgbClr val="000000"/>
                          </a:solidFill>
                          <a:latin typeface="Cambria Math" panose="02040503050406030204" pitchFamily="18" charset="0"/>
                        </a:rPr>
                        <m:t>→∞,</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𝑎𝑣</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𝑏𝑢𝑖𝑙𝑑𝑢𝑝</m:t>
                          </m:r>
                        </m:sub>
                      </m:sSub>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𝑎𝑏𝑠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𝑎𝑏𝑠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𝑎𝑣</m:t>
                          </m:r>
                        </m:sub>
                      </m:sSub>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𝑡𝑟𝑎𝑛𝑠𝑖𝑡</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𝑟</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h𝑛</m:t>
                                  </m:r>
                                </m:sub>
                              </m:sSub>
                            </m:e>
                          </m:d>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h𝑛</m:t>
                              </m:r>
                            </m:sub>
                          </m:sSub>
                          <m:r>
                            <a:rPr lang="zh-CN" altLang="en-US" i="1">
                              <a:solidFill>
                                <a:srgbClr val="000000"/>
                              </a:solidFill>
                              <a:latin typeface="Cambria Math" panose="02040503050406030204" pitchFamily="18" charset="0"/>
                            </a:rPr>
                            <m:t>𝑀</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𝑎𝑣</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𝑒</m:t>
                              </m:r>
                            </m:sub>
                          </m:sSub>
                        </m:den>
                      </m:f>
                    </m:oMath>
                  </m:oMathPara>
                </a14:m>
                <a:endParaRPr lang="zh-CN" altLang="en-US" dirty="0"/>
              </a:p>
            </p:txBody>
          </p:sp>
        </mc:Choice>
        <mc:Fallback xmlns="">
          <p:sp>
            <p:nvSpPr>
              <p:cNvPr id="114690" name="Object 2"/>
              <p:cNvSpPr txBox="1">
                <a:spLocks noRot="1" noChangeAspect="1" noMove="1" noResize="1" noEditPoints="1" noAdjustHandles="1" noChangeArrowheads="1" noChangeShapeType="1" noTextEdit="1"/>
              </p:cNvSpPr>
              <p:nvPr/>
            </p:nvSpPr>
            <p:spPr bwMode="auto">
              <a:xfrm>
                <a:off x="1317045" y="3012884"/>
                <a:ext cx="3800475" cy="1633537"/>
              </a:xfrm>
              <a:prstGeom prst="rect">
                <a:avLst/>
              </a:prstGeom>
              <a:blipFill>
                <a:blip r:embed="rId3"/>
                <a:stretch>
                  <a:fillRect/>
                </a:stretch>
              </a:blipFill>
              <a:extLst/>
            </p:spPr>
            <p:txBody>
              <a:bodyPr/>
              <a:lstStyle/>
              <a:p>
                <a:r>
                  <a:rPr lang="zh-CN" altLang="en-US">
                    <a:noFill/>
                  </a:rPr>
                  <a:t> </a:t>
                </a:r>
              </a:p>
            </p:txBody>
          </p:sp>
        </mc:Fallback>
      </mc:AlternateContent>
      <p:sp>
        <p:nvSpPr>
          <p:cNvPr id="7" name="TextBox 6"/>
          <p:cNvSpPr txBox="1"/>
          <p:nvPr/>
        </p:nvSpPr>
        <p:spPr>
          <a:xfrm>
            <a:off x="1066800" y="2643552"/>
            <a:ext cx="500490" cy="369332"/>
          </a:xfrm>
          <a:prstGeom prst="rect">
            <a:avLst/>
          </a:prstGeom>
          <a:noFill/>
        </p:spPr>
        <p:txBody>
          <a:bodyPr wrap="square" rtlCol="0">
            <a:spAutoFit/>
          </a:bodyPr>
          <a:lstStyle/>
          <a:p>
            <a:r>
              <a:rPr lang="zh-CN" altLang="en-US" dirty="0"/>
              <a:t>当</a:t>
            </a:r>
          </a:p>
        </p:txBody>
      </p:sp>
      <mc:AlternateContent xmlns:mc="http://schemas.openxmlformats.org/markup-compatibility/2006" xmlns:a14="http://schemas.microsoft.com/office/drawing/2010/main">
        <mc:Choice Requires="a14">
          <p:sp>
            <p:nvSpPr>
              <p:cNvPr id="114691" name="Object 3"/>
              <p:cNvSpPr txBox="1"/>
              <p:nvPr/>
            </p:nvSpPr>
            <p:spPr bwMode="auto">
              <a:xfrm>
                <a:off x="1333500" y="4257119"/>
                <a:ext cx="1524000" cy="771525"/>
              </a:xfrm>
              <a:prstGeom prst="rect">
                <a:avLst/>
              </a:prstGeom>
              <a:noFill/>
            </p:spPr>
            <p:txBody>
              <a:bodyPr>
                <a:no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0.44</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𝑡𝑟𝑎𝑛𝑠𝑖𝑡</m:t>
                              </m:r>
                            </m:sub>
                          </m:sSub>
                        </m:den>
                      </m:f>
                    </m:oMath>
                  </m:oMathPara>
                </a14:m>
                <a:endParaRPr lang="zh-CN" altLang="en-US"/>
              </a:p>
            </p:txBody>
          </p:sp>
        </mc:Choice>
        <mc:Fallback xmlns="">
          <p:sp>
            <p:nvSpPr>
              <p:cNvPr id="114691" name="Object 3"/>
              <p:cNvSpPr txBox="1">
                <a:spLocks noRot="1" noChangeAspect="1" noMove="1" noResize="1" noEditPoints="1" noAdjustHandles="1" noChangeArrowheads="1" noChangeShapeType="1" noTextEdit="1"/>
              </p:cNvSpPr>
              <p:nvPr/>
            </p:nvSpPr>
            <p:spPr bwMode="auto">
              <a:xfrm>
                <a:off x="1333500" y="4257119"/>
                <a:ext cx="1524000" cy="771525"/>
              </a:xfrm>
              <a:prstGeom prst="rect">
                <a:avLst/>
              </a:prstGeom>
              <a:blipFill>
                <a:blip r:embed="rId4"/>
                <a:stretch>
                  <a:fillRect/>
                </a:stretch>
              </a:blipFill>
              <a:extLst/>
            </p:spPr>
            <p:txBody>
              <a:bodyPr/>
              <a:lstStyle/>
              <a:p>
                <a:r>
                  <a:rPr lang="zh-CN" altLang="en-US">
                    <a:noFill/>
                  </a:rPr>
                  <a:t> </a:t>
                </a:r>
              </a:p>
            </p:txBody>
          </p:sp>
        </mc:Fallback>
      </mc:AlternateContent>
      <p:sp>
        <p:nvSpPr>
          <p:cNvPr id="9" name="TextBox 8"/>
          <p:cNvSpPr txBox="1"/>
          <p:nvPr/>
        </p:nvSpPr>
        <p:spPr>
          <a:xfrm>
            <a:off x="1066800" y="5029200"/>
            <a:ext cx="1905000" cy="369332"/>
          </a:xfrm>
          <a:prstGeom prst="rect">
            <a:avLst/>
          </a:prstGeom>
          <a:noFill/>
        </p:spPr>
        <p:txBody>
          <a:bodyPr wrap="square" rtlCol="0">
            <a:spAutoFit/>
          </a:bodyPr>
          <a:lstStyle/>
          <a:p>
            <a:r>
              <a:rPr lang="zh-CN" altLang="en-US" dirty="0"/>
              <a:t>则增益带宽积：</a:t>
            </a:r>
          </a:p>
        </p:txBody>
      </p:sp>
      <mc:AlternateContent xmlns:mc="http://schemas.openxmlformats.org/markup-compatibility/2006" xmlns:a14="http://schemas.microsoft.com/office/drawing/2010/main">
        <mc:Choice Requires="a14">
          <p:sp>
            <p:nvSpPr>
              <p:cNvPr id="114692" name="Object 4"/>
              <p:cNvSpPr txBox="1"/>
              <p:nvPr/>
            </p:nvSpPr>
            <p:spPr bwMode="auto">
              <a:xfrm>
                <a:off x="1260040" y="5383642"/>
                <a:ext cx="4244975" cy="795337"/>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0.44</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𝑡𝑟𝑎𝑛𝑠𝑖𝑡</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0.44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𝑒</m:t>
                              </m:r>
                            </m:sub>
                          </m:sSub>
                        </m:num>
                        <m:den>
                          <m:r>
                            <a:rPr lang="zh-CN" altLang="en-US" i="1">
                              <a:solidFill>
                                <a:srgbClr val="000000"/>
                              </a:solidFill>
                              <a:latin typeface="Cambria Math" panose="02040503050406030204" pitchFamily="18" charset="0"/>
                            </a:rPr>
                            <m:t>𝑟</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h𝑛</m:t>
                                  </m:r>
                                </m:sub>
                              </m:sSub>
                            </m:e>
                          </m:d>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h𝑛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𝑎𝑣</m:t>
                              </m:r>
                            </m:sub>
                          </m:sSub>
                        </m:den>
                      </m:f>
                    </m:oMath>
                  </m:oMathPara>
                </a14:m>
                <a:endParaRPr lang="zh-CN" altLang="en-US"/>
              </a:p>
            </p:txBody>
          </p:sp>
        </mc:Choice>
        <mc:Fallback xmlns="">
          <p:sp>
            <p:nvSpPr>
              <p:cNvPr id="114692" name="Object 4"/>
              <p:cNvSpPr txBox="1">
                <a:spLocks noRot="1" noChangeAspect="1" noMove="1" noResize="1" noEditPoints="1" noAdjustHandles="1" noChangeArrowheads="1" noChangeShapeType="1" noTextEdit="1"/>
              </p:cNvSpPr>
              <p:nvPr/>
            </p:nvSpPr>
            <p:spPr bwMode="auto">
              <a:xfrm>
                <a:off x="1260040" y="5383642"/>
                <a:ext cx="4244975" cy="795337"/>
              </a:xfrm>
              <a:prstGeom prst="rect">
                <a:avLst/>
              </a:prstGeom>
              <a:blipFill>
                <a:blip r:embed="rId5"/>
                <a:stretch>
                  <a:fillRect/>
                </a:stretch>
              </a:blipFill>
              <a:extLst/>
            </p:spPr>
            <p:txBody>
              <a:bodyPr/>
              <a:lstStyle/>
              <a:p>
                <a:r>
                  <a:rPr lang="zh-CN" altLang="en-US">
                    <a:noFill/>
                  </a:rPr>
                  <a:t> </a:t>
                </a:r>
              </a:p>
            </p:txBody>
          </p:sp>
        </mc:Fallback>
      </mc:AlternateContent>
      <p:pic>
        <p:nvPicPr>
          <p:cNvPr id="114693" name="Picture 5"/>
          <p:cNvPicPr>
            <a:picLocks noChangeAspect="1" noChangeArrowheads="1"/>
          </p:cNvPicPr>
          <p:nvPr/>
        </p:nvPicPr>
        <p:blipFill>
          <a:blip r:embed="rId6" cstate="print"/>
          <a:srcRect/>
          <a:stretch>
            <a:fillRect/>
          </a:stretch>
        </p:blipFill>
        <p:spPr bwMode="auto">
          <a:xfrm>
            <a:off x="5219846" y="2739473"/>
            <a:ext cx="3307770" cy="3035291"/>
          </a:xfrm>
          <a:prstGeom prst="rect">
            <a:avLst/>
          </a:prstGeom>
          <a:noFill/>
          <a:ln w="9525">
            <a:noFill/>
            <a:miter lim="800000"/>
            <a:headEnd/>
            <a:tailEnd/>
          </a:ln>
        </p:spPr>
      </p:pic>
    </p:spTree>
    <p:extLst>
      <p:ext uri="{BB962C8B-B14F-4D97-AF65-F5344CB8AC3E}">
        <p14:creationId xmlns:p14="http://schemas.microsoft.com/office/powerpoint/2010/main" val="401365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间接跃迁</a:t>
            </a:r>
          </a:p>
        </p:txBody>
      </p:sp>
      <p:sp>
        <p:nvSpPr>
          <p:cNvPr id="3" name="内容占位符 2"/>
          <p:cNvSpPr>
            <a:spLocks noGrp="1"/>
          </p:cNvSpPr>
          <p:nvPr>
            <p:ph sz="quarter" idx="1"/>
          </p:nvPr>
        </p:nvSpPr>
        <p:spPr/>
        <p:txBody>
          <a:bodyPr>
            <a:normAutofit/>
          </a:bodyPr>
          <a:lstStyle/>
          <a:p>
            <a:pPr algn="just"/>
            <a:r>
              <a:rPr lang="zh-CN" altLang="en-US" sz="2400" dirty="0">
                <a:solidFill>
                  <a:schemeClr val="tx1"/>
                </a:solidFill>
                <a:latin typeface="Times New Roman" panose="02020603050405020304" pitchFamily="18" charset="0"/>
                <a:cs typeface="Times New Roman" panose="02020603050405020304" pitchFamily="18" charset="0"/>
              </a:rPr>
              <a:t>在间接禁带半导体中，直接跃迁所要求的光子能量一般显著高于禁带宽度</a:t>
            </a:r>
            <a:endParaRPr lang="en-US" altLang="zh-CN" sz="2400" dirty="0">
              <a:solidFill>
                <a:schemeClr val="tx1"/>
              </a:solidFill>
              <a:latin typeface="Times New Roman" panose="02020603050405020304" pitchFamily="18" charset="0"/>
              <a:cs typeface="Times New Roman" panose="02020603050405020304" pitchFamily="18" charset="0"/>
            </a:endParaRPr>
          </a:p>
          <a:p>
            <a:pPr algn="just"/>
            <a:r>
              <a:rPr lang="zh-CN" altLang="en-US" sz="2400" dirty="0">
                <a:solidFill>
                  <a:schemeClr val="tx1"/>
                </a:solidFill>
                <a:latin typeface="Times New Roman" panose="02020603050405020304" pitchFamily="18" charset="0"/>
                <a:cs typeface="Times New Roman" panose="02020603050405020304" pitchFamily="18" charset="0"/>
              </a:rPr>
              <a:t>但实验表明该类半导体吸收限的能力大体等于禁带宽度，这表明半导体中还存在另一类跃迁过程：由价带顶向具有不同</a:t>
            </a:r>
            <a:r>
              <a:rPr lang="en-US" altLang="zh-CN" sz="2400" i="1" dirty="0">
                <a:solidFill>
                  <a:schemeClr val="tx1"/>
                </a:solidFill>
                <a:latin typeface="Times New Roman" panose="02020603050405020304" pitchFamily="18" charset="0"/>
                <a:cs typeface="Times New Roman" panose="02020603050405020304" pitchFamily="18" charset="0"/>
              </a:rPr>
              <a:t>k </a:t>
            </a:r>
            <a:r>
              <a:rPr lang="zh-CN" altLang="en-US" sz="2400" dirty="0">
                <a:solidFill>
                  <a:schemeClr val="tx1"/>
                </a:solidFill>
                <a:latin typeface="Times New Roman" panose="02020603050405020304" pitchFamily="18" charset="0"/>
                <a:cs typeface="Times New Roman" panose="02020603050405020304" pitchFamily="18" charset="0"/>
              </a:rPr>
              <a:t>值导带的跃迁。</a:t>
            </a:r>
            <a:endParaRPr lang="en-US" altLang="zh-CN" sz="2400" dirty="0">
              <a:solidFill>
                <a:schemeClr val="tx1"/>
              </a:solidFill>
              <a:latin typeface="Times New Roman" panose="02020603050405020304" pitchFamily="18" charset="0"/>
              <a:cs typeface="Times New Roman" panose="02020603050405020304" pitchFamily="18" charset="0"/>
            </a:endParaRPr>
          </a:p>
          <a:p>
            <a:pPr algn="just"/>
            <a:r>
              <a:rPr lang="zh-CN" altLang="en-US" sz="2400" dirty="0">
                <a:solidFill>
                  <a:schemeClr val="tx1"/>
                </a:solidFill>
                <a:latin typeface="Times New Roman" panose="02020603050405020304" pitchFamily="18" charset="0"/>
                <a:cs typeface="Times New Roman" panose="02020603050405020304" pitchFamily="18" charset="0"/>
              </a:rPr>
              <a:t>该过程中涉及电子动量的大幅改变，所需动量通常由谷间散射声子提供</a:t>
            </a:r>
          </a:p>
        </p:txBody>
      </p:sp>
      <p:sp>
        <p:nvSpPr>
          <p:cNvPr id="12" name="页脚占位符 11">
            <a:extLst>
              <a:ext uri="{FF2B5EF4-FFF2-40B4-BE49-F238E27FC236}">
                <a16:creationId xmlns:a16="http://schemas.microsoft.com/office/drawing/2014/main" id="{4D18F8AD-9A66-42C8-BD27-8F09270EEADA}"/>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3" name="灯片编号占位符 12">
            <a:extLst>
              <a:ext uri="{FF2B5EF4-FFF2-40B4-BE49-F238E27FC236}">
                <a16:creationId xmlns:a16="http://schemas.microsoft.com/office/drawing/2014/main" id="{82C7DA2E-049A-468B-8EC4-DAB36F570A4E}"/>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a:t>
            </a:fld>
            <a:endParaRPr lang="en-US" dirty="0"/>
          </a:p>
        </p:txBody>
      </p:sp>
      <p:graphicFrame>
        <p:nvGraphicFramePr>
          <p:cNvPr id="8" name="Object 5"/>
          <p:cNvGraphicFramePr>
            <a:graphicFrameLocks noChangeAspect="1"/>
          </p:cNvGraphicFramePr>
          <p:nvPr>
            <p:extLst>
              <p:ext uri="{D42A27DB-BD31-4B8C-83A1-F6EECF244321}">
                <p14:modId xmlns:p14="http://schemas.microsoft.com/office/powerpoint/2010/main" val="591317387"/>
              </p:ext>
            </p:extLst>
          </p:nvPr>
        </p:nvGraphicFramePr>
        <p:xfrm>
          <a:off x="3429000" y="4185264"/>
          <a:ext cx="2057400" cy="507206"/>
        </p:xfrm>
        <a:graphic>
          <a:graphicData uri="http://schemas.openxmlformats.org/presentationml/2006/ole">
            <mc:AlternateContent xmlns:mc="http://schemas.openxmlformats.org/markup-compatibility/2006">
              <mc:Choice xmlns:v="urn:schemas-microsoft-com:vml" Requires="v">
                <p:oleObj name="Equation" r:id="rId2" imgW="825500" imgH="203200" progId="Equation.3">
                  <p:embed/>
                </p:oleObj>
              </mc:Choice>
              <mc:Fallback>
                <p:oleObj name="Equation" r:id="rId2" imgW="825500" imgH="203200" progId="Equation.3">
                  <p:embed/>
                  <p:pic>
                    <p:nvPicPr>
                      <p:cNvPr id="0" name="Picture 2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185264"/>
                        <a:ext cx="2057400" cy="507206"/>
                      </a:xfrm>
                      <a:prstGeom prst="rect">
                        <a:avLst/>
                      </a:prstGeom>
                      <a:noFill/>
                    </p:spPr>
                  </p:pic>
                </p:oleObj>
              </mc:Fallback>
            </mc:AlternateContent>
          </a:graphicData>
        </a:graphic>
      </p:graphicFrame>
      <p:sp>
        <p:nvSpPr>
          <p:cNvPr id="9" name="TextBox 8"/>
          <p:cNvSpPr txBox="1"/>
          <p:nvPr/>
        </p:nvSpPr>
        <p:spPr>
          <a:xfrm>
            <a:off x="838200" y="4655403"/>
            <a:ext cx="7124700" cy="830997"/>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dirty="0"/>
              <a:t>其中，</a:t>
            </a:r>
            <a:r>
              <a:rPr lang="en-US" altLang="zh-CN" sz="2400" i="1" dirty="0">
                <a:latin typeface="Times New Roman" panose="02020603050405020304" pitchFamily="18" charset="0"/>
                <a:cs typeface="Times New Roman" panose="02020603050405020304" pitchFamily="18" charset="0"/>
              </a:rPr>
              <a:t>q</a:t>
            </a:r>
            <a:r>
              <a:rPr lang="zh-CN" altLang="en-US" sz="2400" dirty="0"/>
              <a:t>为声子的波矢。</a:t>
            </a:r>
            <a:endParaRPr lang="en-US" altLang="zh-CN" sz="2400" dirty="0"/>
          </a:p>
          <a:p>
            <a:pPr marL="342900" indent="-342900" algn="just">
              <a:buFont typeface="Arial" panose="020B0604020202020204" pitchFamily="34" charset="0"/>
              <a:buChar char="•"/>
            </a:pPr>
            <a:r>
              <a:rPr lang="zh-CN" altLang="en-US" sz="2400" dirty="0"/>
              <a:t>同时该过程需满足能量守恒条件：</a:t>
            </a:r>
          </a:p>
        </p:txBody>
      </p:sp>
      <p:graphicFrame>
        <p:nvGraphicFramePr>
          <p:cNvPr id="27651" name="Object 3"/>
          <p:cNvGraphicFramePr>
            <a:graphicFrameLocks noChangeAspect="1"/>
          </p:cNvGraphicFramePr>
          <p:nvPr>
            <p:extLst>
              <p:ext uri="{D42A27DB-BD31-4B8C-83A1-F6EECF244321}">
                <p14:modId xmlns:p14="http://schemas.microsoft.com/office/powerpoint/2010/main" val="4216148429"/>
              </p:ext>
            </p:extLst>
          </p:nvPr>
        </p:nvGraphicFramePr>
        <p:xfrm>
          <a:off x="3162300" y="5549001"/>
          <a:ext cx="2819400" cy="546999"/>
        </p:xfrm>
        <a:graphic>
          <a:graphicData uri="http://schemas.openxmlformats.org/presentationml/2006/ole">
            <mc:AlternateContent xmlns:mc="http://schemas.openxmlformats.org/markup-compatibility/2006">
              <mc:Choice xmlns:v="urn:schemas-microsoft-com:vml" Requires="v">
                <p:oleObj name="Equation" r:id="rId4" imgW="1244600" imgH="241300" progId="Equation.3">
                  <p:embed/>
                </p:oleObj>
              </mc:Choice>
              <mc:Fallback>
                <p:oleObj name="Equation" r:id="rId4" imgW="1244600" imgH="241300" progId="Equation.3">
                  <p:embed/>
                  <p:pic>
                    <p:nvPicPr>
                      <p:cNvPr id="0" name="Picture 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2300" y="5549001"/>
                        <a:ext cx="2819400" cy="546999"/>
                      </a:xfrm>
                      <a:prstGeom prst="rect">
                        <a:avLst/>
                      </a:prstGeom>
                      <a:noFill/>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PIN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p:cNvSpPr>
            <a:spLocks noGrp="1"/>
          </p:cNvSpPr>
          <p:nvPr>
            <p:ph sz="quarter" idx="1"/>
          </p:nvPr>
        </p:nvSpPr>
        <p:spPr/>
        <p:txBody>
          <a:bodyPr/>
          <a:lstStyle/>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具有更高的灵敏度</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能够放大光电流信号，因而可以探测经过长距离光纤传输衰减后的微弱信号</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具有更高的暗电流</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在放大光信号的同时，亦会放大暗电流</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更容易制作</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具有更复杂的材料结构和掺杂分布，需要的工作偏压很高，容易击穿</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探测器更容易与放大器集成工作</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的暗电流和增益对温度更敏感</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需要非常高的工作偏压</a:t>
            </a:r>
          </a:p>
        </p:txBody>
      </p:sp>
      <p:sp>
        <p:nvSpPr>
          <p:cNvPr id="8" name="页脚占位符 7">
            <a:extLst>
              <a:ext uri="{FF2B5EF4-FFF2-40B4-BE49-F238E27FC236}">
                <a16:creationId xmlns:a16="http://schemas.microsoft.com/office/drawing/2014/main" id="{0ECD1F10-976B-4AF9-B168-E202DDB9D4C9}"/>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9" name="灯片编号占位符 8">
            <a:extLst>
              <a:ext uri="{FF2B5EF4-FFF2-40B4-BE49-F238E27FC236}">
                <a16:creationId xmlns:a16="http://schemas.microsoft.com/office/drawing/2014/main" id="{217C3402-D9C4-4D5F-9A11-95550758E60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70</a:t>
            </a:fld>
            <a:endParaRPr lang="en-US" dirty="0"/>
          </a:p>
        </p:txBody>
      </p:sp>
    </p:spTree>
    <p:extLst>
      <p:ext uri="{BB962C8B-B14F-4D97-AF65-F5344CB8AC3E}">
        <p14:creationId xmlns:p14="http://schemas.microsoft.com/office/powerpoint/2010/main" val="1468133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本章内容</a:t>
            </a:r>
          </a:p>
        </p:txBody>
      </p:sp>
      <p:sp>
        <p:nvSpPr>
          <p:cNvPr id="3" name="内容占位符 2"/>
          <p:cNvSpPr>
            <a:spLocks noGrp="1"/>
          </p:cNvSpPr>
          <p:nvPr>
            <p:ph sz="quarter" idx="1"/>
          </p:nvPr>
        </p:nvSpPr>
        <p:spPr/>
        <p:txBody>
          <a:bodyPr/>
          <a:lstStyle/>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6.1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基本结构与原理</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6.2 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6.4 </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极弱光信号探测</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6.5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微波光子探测器</a:t>
            </a: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21B87E2C-B2CB-4084-8D81-07F1D7D8CA1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9D7FAF44-AA75-435F-9563-9A605732116C}"/>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单光子检测的应用</a:t>
            </a:r>
          </a:p>
        </p:txBody>
      </p:sp>
      <p:pic>
        <p:nvPicPr>
          <p:cNvPr id="7" name="Picture 1"/>
          <p:cNvPicPr>
            <a:picLocks noGrp="1" noChangeAspect="1" noChangeArrowheads="1"/>
          </p:cNvPicPr>
          <p:nvPr>
            <p:ph sz="quarter" idx="1"/>
          </p:nvPr>
        </p:nvPicPr>
        <p:blipFill>
          <a:blip r:embed="rId2" cstate="print"/>
          <a:stretch>
            <a:fillRect/>
          </a:stretch>
        </p:blipFill>
        <p:spPr bwMode="auto">
          <a:xfrm>
            <a:off x="762000" y="1371600"/>
            <a:ext cx="7620000" cy="4670454"/>
          </a:xfrm>
          <a:prstGeom prst="rect">
            <a:avLst/>
          </a:prstGeom>
          <a:noFill/>
          <a:ln w="9525">
            <a:noFill/>
            <a:miter lim="800000"/>
            <a:headEnd/>
            <a:tailEnd/>
          </a:ln>
        </p:spPr>
      </p:pic>
      <p:sp>
        <p:nvSpPr>
          <p:cNvPr id="8" name="页脚占位符 7">
            <a:extLst>
              <a:ext uri="{FF2B5EF4-FFF2-40B4-BE49-F238E27FC236}">
                <a16:creationId xmlns:a16="http://schemas.microsoft.com/office/drawing/2014/main" id="{2CC03E4F-C294-4660-AB84-62460C1A7FFC}"/>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BBB9D159-8479-4B89-9CF7-3BD9F7C656D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什么探测器适合单光子检测？</a:t>
            </a:r>
          </a:p>
        </p:txBody>
      </p:sp>
      <p:sp>
        <p:nvSpPr>
          <p:cNvPr id="3" name="内容占位符 2"/>
          <p:cNvSpPr>
            <a:spLocks noGrp="1"/>
          </p:cNvSpPr>
          <p:nvPr>
            <p:ph sz="quarter" idx="1"/>
          </p:nvPr>
        </p:nvSpPr>
        <p:spPr>
          <a:xfrm>
            <a:off x="881931" y="2362200"/>
            <a:ext cx="7423870" cy="3660392"/>
          </a:xfrm>
        </p:spPr>
        <p:txBody>
          <a:bodyPr>
            <a:normAutofit/>
          </a:bodyPr>
          <a:lstStyle/>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较成熟的技术有：</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光电倍增管（</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PMT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）探测器技术</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单光子雪崩探测器（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SPAD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）技术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目前主流商用产品</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新兴的技术有：</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超导体纳米线单光子探测器（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SNSPD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）技术</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频率上转换单光子探测器技术</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超导体温度临界相变传感器（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TES</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）技术</a:t>
            </a:r>
          </a:p>
        </p:txBody>
      </p:sp>
      <mc:AlternateContent xmlns:mc="http://schemas.openxmlformats.org/markup-compatibility/2006" xmlns:a14="http://schemas.microsoft.com/office/drawing/2010/main">
        <mc:Choice Requires="a14">
          <p:sp>
            <p:nvSpPr>
              <p:cNvPr id="6" name="TextBox 5"/>
              <p:cNvSpPr txBox="1"/>
              <p:nvPr/>
            </p:nvSpPr>
            <p:spPr>
              <a:xfrm>
                <a:off x="1450654" y="1483485"/>
                <a:ext cx="2462854" cy="5449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rPr>
                        <m:t>h</m:t>
                      </m:r>
                      <m:sSub>
                        <m:sSubPr>
                          <m:ctrlPr>
                            <a:rPr lang="en-US" altLang="zh-CN" sz="2400" b="0" i="1" smtClean="0">
                              <a:latin typeface="Cambria Math" panose="02040503050406030204" pitchFamily="18" charset="0"/>
                            </a:rPr>
                          </m:ctrlPr>
                        </m:sSubPr>
                        <m:e>
                          <m:r>
                            <a:rPr lang="zh-CN" altLang="en-US" sz="2400" b="0" i="1" smtClean="0">
                              <a:latin typeface="Cambria Math"/>
                            </a:rPr>
                            <m:t>𝜐</m:t>
                          </m:r>
                        </m:e>
                        <m:sub>
                          <m:r>
                            <a:rPr lang="zh-CN" altLang="en-US" sz="2400" i="1" smtClean="0">
                              <a:latin typeface="Cambria Math"/>
                            </a:rPr>
                            <m:t>通讯</m:t>
                          </m:r>
                        </m:sub>
                      </m:sSub>
                      <m:r>
                        <a:rPr lang="en-US" altLang="zh-CN" sz="2400" b="0" i="1" smtClean="0">
                          <a:latin typeface="Cambria Math"/>
                        </a:rPr>
                        <m:t> </m:t>
                      </m:r>
                      <m:r>
                        <a:rPr lang="en-US" altLang="zh-CN" sz="2400" b="0" i="1" smtClean="0">
                          <a:latin typeface="Cambria Math"/>
                          <a:ea typeface="Cambria Math"/>
                        </a:rPr>
                        <m:t>~ </m:t>
                      </m:r>
                      <m:sSup>
                        <m:sSupPr>
                          <m:ctrlPr>
                            <a:rPr lang="en-US" altLang="zh-CN" sz="2400" b="0" i="1" smtClean="0">
                              <a:latin typeface="Cambria Math" panose="02040503050406030204" pitchFamily="18" charset="0"/>
                              <a:ea typeface="Cambria Math"/>
                            </a:rPr>
                          </m:ctrlPr>
                        </m:sSupPr>
                        <m:e>
                          <m:r>
                            <a:rPr lang="en-US" altLang="zh-CN" sz="2400" b="0" i="1" smtClean="0">
                              <a:latin typeface="Cambria Math"/>
                              <a:ea typeface="Cambria Math"/>
                            </a:rPr>
                            <m:t>10</m:t>
                          </m:r>
                        </m:e>
                        <m:sup>
                          <m:r>
                            <a:rPr lang="en-US" altLang="zh-CN" sz="2400" b="0" i="1" smtClean="0">
                              <a:latin typeface="Cambria Math"/>
                              <a:ea typeface="Cambria Math"/>
                            </a:rPr>
                            <m:t>−19</m:t>
                          </m:r>
                        </m:sup>
                      </m:sSup>
                      <m:r>
                        <a:rPr lang="en-US" altLang="zh-CN" sz="2400" b="0" i="1" smtClean="0">
                          <a:latin typeface="Cambria Math"/>
                          <a:ea typeface="Cambria Math"/>
                        </a:rPr>
                        <m:t>𝐽</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50654" y="1483485"/>
                <a:ext cx="2462854" cy="544957"/>
              </a:xfrm>
              <a:prstGeom prst="rect">
                <a:avLst/>
              </a:prstGeom>
              <a:blipFill>
                <a:blip r:embed="rId2"/>
                <a:stretch>
                  <a:fillRect b="-14444"/>
                </a:stretch>
              </a:blipFill>
            </p:spPr>
            <p:txBody>
              <a:bodyPr/>
              <a:lstStyle/>
              <a:p>
                <a:r>
                  <a:rPr lang="zh-CN" altLang="en-US">
                    <a:noFill/>
                  </a:rPr>
                  <a:t> </a:t>
                </a:r>
              </a:p>
            </p:txBody>
          </p:sp>
        </mc:Fallback>
      </mc:AlternateContent>
      <p:sp>
        <p:nvSpPr>
          <p:cNvPr id="7" name="右箭头 6"/>
          <p:cNvSpPr/>
          <p:nvPr/>
        </p:nvSpPr>
        <p:spPr>
          <a:xfrm>
            <a:off x="4038600" y="1676400"/>
            <a:ext cx="381000" cy="22021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93866" y="1340464"/>
            <a:ext cx="3262432" cy="830997"/>
          </a:xfrm>
          <a:prstGeom prst="rect">
            <a:avLst/>
          </a:prstGeom>
        </p:spPr>
        <p:txBody>
          <a:bodyPr wrap="none">
            <a:spAutoFit/>
          </a:bodyPr>
          <a:lstStyle/>
          <a:p>
            <a:r>
              <a:rPr lang="zh-CN" altLang="en-US" sz="2400" dirty="0">
                <a:latin typeface="宋体" panose="02010600030101010101" pitchFamily="2" charset="-122"/>
                <a:ea typeface="宋体" panose="02010600030101010101" pitchFamily="2" charset="-122"/>
              </a:rPr>
              <a:t>单光子探测器的灵敏度</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（增益）必须非常高</a:t>
            </a:r>
          </a:p>
        </p:txBody>
      </p:sp>
      <p:sp>
        <p:nvSpPr>
          <p:cNvPr id="11" name="页脚占位符 10">
            <a:extLst>
              <a:ext uri="{FF2B5EF4-FFF2-40B4-BE49-F238E27FC236}">
                <a16:creationId xmlns:a16="http://schemas.microsoft.com/office/drawing/2014/main" id="{88ED9959-2A49-49E0-9378-1AC2DC0E1B0A}"/>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 name="灯片编号占位符 11">
            <a:extLst>
              <a:ext uri="{FF2B5EF4-FFF2-40B4-BE49-F238E27FC236}">
                <a16:creationId xmlns:a16="http://schemas.microsoft.com/office/drawing/2014/main" id="{05B1401B-0C67-4F89-83FD-FC7C77F8CCB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单光子探测器的重要性能参数</a:t>
            </a:r>
          </a:p>
        </p:txBody>
      </p:sp>
      <p:sp>
        <p:nvSpPr>
          <p:cNvPr id="13" name="内容占位符 2"/>
          <p:cNvSpPr>
            <a:spLocks noGrp="1"/>
          </p:cNvSpPr>
          <p:nvPr>
            <p:ph sz="quarter" idx="1"/>
          </p:nvPr>
        </p:nvSpPr>
        <p:spPr>
          <a:xfrm>
            <a:off x="838200" y="1386840"/>
            <a:ext cx="7467600" cy="5090160"/>
          </a:xfrm>
        </p:spPr>
        <p:txBody>
          <a:bodyPr>
            <a:noAutofit/>
          </a:bodyPr>
          <a:lstStyle/>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量子效率</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(quantum efficiency)</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：对单个入射光子产生响应信号的平均概率</a:t>
            </a: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响应恢复时间</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(dead time)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：从器件产生一次响应信号后，直到器件再次恢复对入射光产生可靠的响应信号能力，这之间的时间间隔</a:t>
            </a: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响应时间抖动</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(timing jitter)</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：从器件吸收入射光子，到器件产生响应（电）信号，这段响应时间的抖动</a:t>
            </a: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暗计数率</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(dark count rate)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：器件在没有入射光情况下产生的计数率</a:t>
            </a: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多光子分辨能力</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(photon number resolution)</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：器件的响应信号能否与入射的光子数存在对应关系</a:t>
            </a:r>
          </a:p>
          <a:p>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最大计数率</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(maximum count rate)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：器件进行可信的单光子计数事件的最大频率，主要由响应恢复时间和响应时间抖动中较大者决定，量子效率对其也有一定影响</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工作温度</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(operation temperature)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：影响系统的复杂度和成本</a:t>
            </a:r>
          </a:p>
          <a:p>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页脚占位符 6">
            <a:extLst>
              <a:ext uri="{FF2B5EF4-FFF2-40B4-BE49-F238E27FC236}">
                <a16:creationId xmlns:a16="http://schemas.microsoft.com/office/drawing/2014/main" id="{90C6F845-3126-4131-92A8-8E8C3D90DDE9}"/>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 name="灯片编号占位符 7">
            <a:extLst>
              <a:ext uri="{FF2B5EF4-FFF2-40B4-BE49-F238E27FC236}">
                <a16:creationId xmlns:a16="http://schemas.microsoft.com/office/drawing/2014/main" id="{E3645835-48E2-413D-9C04-FEF50256AF60}"/>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74</a:t>
            </a:fld>
            <a:endParaRPr lang="en-US" dirty="0"/>
          </a:p>
        </p:txBody>
      </p:sp>
      <p:sp>
        <p:nvSpPr>
          <p:cNvPr id="11" name="矩形 10"/>
          <p:cNvSpPr/>
          <p:nvPr/>
        </p:nvSpPr>
        <p:spPr>
          <a:xfrm>
            <a:off x="4343400" y="1981200"/>
            <a:ext cx="4572000" cy="369332"/>
          </a:xfrm>
          <a:prstGeom prst="rect">
            <a:avLst/>
          </a:prstGeom>
        </p:spPr>
        <p:txBody>
          <a:bodyPr>
            <a:spAutoFit/>
          </a:bodyPr>
          <a:lstStyle/>
          <a:p>
            <a:endParaRPr lang="zh-CN" altLang="en-US" dirty="0"/>
          </a:p>
        </p:txBody>
      </p:sp>
    </p:spTree>
    <p:extLst>
      <p:ext uri="{BB962C8B-B14F-4D97-AF65-F5344CB8AC3E}">
        <p14:creationId xmlns:p14="http://schemas.microsoft.com/office/powerpoint/2010/main" val="1287183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177876"/>
            <a:ext cx="4073752" cy="1686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03" y="1203164"/>
            <a:ext cx="3716797" cy="1737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PMT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12" name="内容占位符 2"/>
          <p:cNvSpPr>
            <a:spLocks noGrp="1"/>
          </p:cNvSpPr>
          <p:nvPr>
            <p:ph sz="quarter" idx="1"/>
          </p:nvPr>
        </p:nvSpPr>
        <p:spPr>
          <a:xfrm>
            <a:off x="762000" y="3200400"/>
            <a:ext cx="7543800" cy="2209800"/>
          </a:xfrm>
        </p:spPr>
        <p:txBody>
          <a:bodyPr>
            <a:noAutofit/>
          </a:bodyPr>
          <a:lstStyle/>
          <a:p>
            <a:pPr>
              <a:spcBef>
                <a:spcPts val="0"/>
              </a:spcBef>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主要优点</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响应时间抖动小</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上千伏的加速电压</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探测器面积大</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阴极材料容易制备</a:t>
            </a:r>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主要缺点</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量子效率低</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适用于通讯波段的阴极材料不理想</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暗噪声较大</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适用于通讯波段的阴极材料不理想</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需要高真空、高电压工作</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典型器件指标：（</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Hamamatsu NIR-PMT module, Model H10330B—75</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2950465959"/>
                  </p:ext>
                </p:extLst>
              </p:nvPr>
            </p:nvGraphicFramePr>
            <p:xfrm>
              <a:off x="1509079" y="5956046"/>
              <a:ext cx="6125841" cy="673354"/>
            </p:xfrm>
            <a:graphic>
              <a:graphicData uri="http://schemas.openxmlformats.org/drawingml/2006/table">
                <a:tbl>
                  <a:tblPr firstRow="1" bandRow="1">
                    <a:tableStyleId>{69012ECD-51FC-41F1-AA8D-1B2483CD663E}</a:tableStyleId>
                  </a:tblPr>
                  <a:tblGrid>
                    <a:gridCol w="1147210">
                      <a:extLst>
                        <a:ext uri="{9D8B030D-6E8A-4147-A177-3AD203B41FA5}">
                          <a16:colId xmlns:a16="http://schemas.microsoft.com/office/drawing/2014/main" val="20000"/>
                        </a:ext>
                      </a:extLst>
                    </a:gridCol>
                    <a:gridCol w="1137973">
                      <a:extLst>
                        <a:ext uri="{9D8B030D-6E8A-4147-A177-3AD203B41FA5}">
                          <a16:colId xmlns:a16="http://schemas.microsoft.com/office/drawing/2014/main" val="20001"/>
                        </a:ext>
                      </a:extLst>
                    </a:gridCol>
                    <a:gridCol w="1327479">
                      <a:extLst>
                        <a:ext uri="{9D8B030D-6E8A-4147-A177-3AD203B41FA5}">
                          <a16:colId xmlns:a16="http://schemas.microsoft.com/office/drawing/2014/main" val="20002"/>
                        </a:ext>
                      </a:extLst>
                    </a:gridCol>
                    <a:gridCol w="1375206">
                      <a:extLst>
                        <a:ext uri="{9D8B030D-6E8A-4147-A177-3AD203B41FA5}">
                          <a16:colId xmlns:a16="http://schemas.microsoft.com/office/drawing/2014/main" val="20003"/>
                        </a:ext>
                      </a:extLst>
                    </a:gridCol>
                    <a:gridCol w="1137973">
                      <a:extLst>
                        <a:ext uri="{9D8B030D-6E8A-4147-A177-3AD203B41FA5}">
                          <a16:colId xmlns:a16="http://schemas.microsoft.com/office/drawing/2014/main" val="20004"/>
                        </a:ext>
                      </a:extLst>
                    </a:gridCol>
                  </a:tblGrid>
                  <a:tr h="304800">
                    <a:tc>
                      <a:txBody>
                        <a:bodyPr/>
                        <a:lstStyle/>
                        <a:p>
                          <a:pPr algn="ctr"/>
                          <a:r>
                            <a:rPr lang="zh-CN" altLang="en-US" sz="1600" baseline="0" dirty="0"/>
                            <a:t>量子效率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时间抖动</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暗计数率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最大计数率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有效面积</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0"/>
                      </a:ext>
                    </a:extLst>
                  </a:tr>
                  <a:tr h="304800">
                    <a:tc>
                      <a:txBody>
                        <a:bodyPr/>
                        <a:lstStyle/>
                        <a:p>
                          <a:pPr algn="ctr"/>
                          <a:r>
                            <a:rPr lang="en-US" altLang="zh-CN" sz="1600" baseline="0" dirty="0"/>
                            <a:t>2 %</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t>0.4 ns</a:t>
                          </a:r>
                          <a:endParaRPr lang="zh-CN" altLang="en-US" sz="1600" baseline="0" dirty="0">
                            <a:latin typeface="Times New Roman" panose="02020603050405020304" pitchFamily="18" charset="0"/>
                          </a:endParaRPr>
                        </a:p>
                      </a:txBody>
                      <a:tcPr anchor="ctr"/>
                    </a:tc>
                    <a:tc>
                      <a:txBody>
                        <a:bodyPr/>
                        <a:lstStyle/>
                        <a:p>
                          <a:pPr algn="ct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2.5×10</m:t>
                                  </m:r>
                                </m:e>
                                <m:sup>
                                  <m:r>
                                    <a:rPr lang="en-US" altLang="zh-CN" sz="1600" baseline="0" dirty="0" smtClean="0">
                                      <a:latin typeface="Cambria Math" panose="02040503050406030204" pitchFamily="18" charset="0"/>
                                    </a:rPr>
                                    <m:t>5</m:t>
                                  </m:r>
                                </m:sup>
                              </m:sSup>
                              <m:r>
                                <a:rPr lang="en-US" altLang="zh-CN" sz="1600" baseline="0" dirty="0" smtClean="0">
                                  <a:latin typeface="Cambria Math" panose="02040503050406030204" pitchFamily="18" charset="0"/>
                                </a:rPr>
                                <m:t> </m:t>
                              </m:r>
                            </m:oMath>
                          </a14:m>
                          <a:r>
                            <a:rPr lang="en-US" altLang="zh-CN" sz="1600" baseline="0" dirty="0"/>
                            <a:t>/s</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10</m:t>
                                  </m:r>
                                </m:e>
                                <m:sup>
                                  <m:r>
                                    <a:rPr lang="en-US" altLang="zh-CN" sz="1600" baseline="0" dirty="0" smtClean="0">
                                      <a:latin typeface="Cambria Math" panose="02040503050406030204" pitchFamily="18" charset="0"/>
                                    </a:rPr>
                                    <m:t>7</m:t>
                                  </m:r>
                                </m:sup>
                              </m:sSup>
                            </m:oMath>
                          </a14:m>
                          <a:r>
                            <a:rPr lang="en-US" altLang="zh-CN" sz="1600" baseline="0" dirty="0"/>
                            <a:t> /s</a:t>
                          </a:r>
                          <a:endParaRPr lang="zh-CN" altLang="en-US" sz="1600" baseline="0" dirty="0">
                            <a:latin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1600" baseline="0" smtClean="0">
                                    <a:latin typeface="Cambria Math" panose="02040503050406030204" pitchFamily="18" charset="0"/>
                                  </a:rPr>
                                  <m:t>𝜙</m:t>
                                </m:r>
                                <m:r>
                                  <a:rPr lang="en-US" altLang="zh-CN" sz="1600" baseline="0" smtClean="0">
                                    <a:latin typeface="Cambria Math" panose="02040503050406030204" pitchFamily="18" charset="0"/>
                                  </a:rPr>
                                  <m:t>1.6 </m:t>
                                </m:r>
                                <m:r>
                                  <a:rPr lang="en-US" altLang="zh-CN" sz="1600" baseline="0" smtClean="0">
                                    <a:latin typeface="Cambria Math" panose="02040503050406030204" pitchFamily="18" charset="0"/>
                                  </a:rPr>
                                  <m:t>𝑚𝑚</m:t>
                                </m:r>
                              </m:oMath>
                            </m:oMathPara>
                          </a14:m>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2950465959"/>
                  </p:ext>
                </p:extLst>
              </p:nvPr>
            </p:nvGraphicFramePr>
            <p:xfrm>
              <a:off x="1509079" y="5956046"/>
              <a:ext cx="6125841" cy="673354"/>
            </p:xfrm>
            <a:graphic>
              <a:graphicData uri="http://schemas.openxmlformats.org/drawingml/2006/table">
                <a:tbl>
                  <a:tblPr firstRow="1" bandRow="1">
                    <a:tableStyleId>{69012ECD-51FC-41F1-AA8D-1B2483CD663E}</a:tableStyleId>
                  </a:tblPr>
                  <a:tblGrid>
                    <a:gridCol w="1147210">
                      <a:extLst>
                        <a:ext uri="{9D8B030D-6E8A-4147-A177-3AD203B41FA5}">
                          <a16:colId xmlns:a16="http://schemas.microsoft.com/office/drawing/2014/main" val="20000"/>
                        </a:ext>
                      </a:extLst>
                    </a:gridCol>
                    <a:gridCol w="1137973">
                      <a:extLst>
                        <a:ext uri="{9D8B030D-6E8A-4147-A177-3AD203B41FA5}">
                          <a16:colId xmlns:a16="http://schemas.microsoft.com/office/drawing/2014/main" val="20001"/>
                        </a:ext>
                      </a:extLst>
                    </a:gridCol>
                    <a:gridCol w="1327479">
                      <a:extLst>
                        <a:ext uri="{9D8B030D-6E8A-4147-A177-3AD203B41FA5}">
                          <a16:colId xmlns:a16="http://schemas.microsoft.com/office/drawing/2014/main" val="20002"/>
                        </a:ext>
                      </a:extLst>
                    </a:gridCol>
                    <a:gridCol w="1375206">
                      <a:extLst>
                        <a:ext uri="{9D8B030D-6E8A-4147-A177-3AD203B41FA5}">
                          <a16:colId xmlns:a16="http://schemas.microsoft.com/office/drawing/2014/main" val="20003"/>
                        </a:ext>
                      </a:extLst>
                    </a:gridCol>
                    <a:gridCol w="1137973">
                      <a:extLst>
                        <a:ext uri="{9D8B030D-6E8A-4147-A177-3AD203B41FA5}">
                          <a16:colId xmlns:a16="http://schemas.microsoft.com/office/drawing/2014/main" val="20004"/>
                        </a:ext>
                      </a:extLst>
                    </a:gridCol>
                  </a:tblGrid>
                  <a:tr h="335280">
                    <a:tc>
                      <a:txBody>
                        <a:bodyPr/>
                        <a:lstStyle/>
                        <a:p>
                          <a:pPr algn="ctr"/>
                          <a:r>
                            <a:rPr lang="zh-CN" altLang="en-US" sz="1600" baseline="0" dirty="0"/>
                            <a:t>量子效率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时间抖动</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暗计数率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最大计数率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有效面积</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0"/>
                      </a:ext>
                    </a:extLst>
                  </a:tr>
                  <a:tr h="338074">
                    <a:tc>
                      <a:txBody>
                        <a:bodyPr/>
                        <a:lstStyle/>
                        <a:p>
                          <a:pPr algn="ctr"/>
                          <a:r>
                            <a:rPr lang="en-US" altLang="zh-CN" sz="1600" baseline="0" dirty="0"/>
                            <a:t>2 %</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t>0.4 ns</a:t>
                          </a:r>
                          <a:endParaRPr lang="zh-CN" altLang="en-US" sz="1600" baseline="0" dirty="0">
                            <a:latin typeface="Times New Roman" panose="02020603050405020304" pitchFamily="18" charset="0"/>
                          </a:endParaRPr>
                        </a:p>
                      </a:txBody>
                      <a:tcPr anchor="ctr"/>
                    </a:tc>
                    <a:tc>
                      <a:txBody>
                        <a:bodyPr/>
                        <a:lstStyle/>
                        <a:p>
                          <a:endParaRPr lang="zh-CN"/>
                        </a:p>
                      </a:txBody>
                      <a:tcPr anchor="ctr">
                        <a:blipFill>
                          <a:blip r:embed="rId4"/>
                          <a:stretch>
                            <a:fillRect l="-172477" t="-105357" r="-190367" b="-23214"/>
                          </a:stretch>
                        </a:blipFill>
                      </a:tcPr>
                    </a:tc>
                    <a:tc>
                      <a:txBody>
                        <a:bodyPr/>
                        <a:lstStyle/>
                        <a:p>
                          <a:endParaRPr lang="zh-CN"/>
                        </a:p>
                      </a:txBody>
                      <a:tcPr anchor="ctr">
                        <a:blipFill>
                          <a:blip r:embed="rId4"/>
                          <a:stretch>
                            <a:fillRect l="-262832" t="-105357" r="-83628" b="-23214"/>
                          </a:stretch>
                        </a:blipFill>
                      </a:tcPr>
                    </a:tc>
                    <a:tc>
                      <a:txBody>
                        <a:bodyPr/>
                        <a:lstStyle/>
                        <a:p>
                          <a:endParaRPr lang="zh-CN"/>
                        </a:p>
                      </a:txBody>
                      <a:tcPr anchor="ctr">
                        <a:blipFill>
                          <a:blip r:embed="rId4"/>
                          <a:stretch>
                            <a:fillRect l="-438503" t="-105357" r="-1070" b="-23214"/>
                          </a:stretch>
                        </a:blipFill>
                      </a:tcPr>
                    </a:tc>
                    <a:extLst>
                      <a:ext uri="{0D108BD9-81ED-4DB2-BD59-A6C34878D82A}">
                        <a16:rowId xmlns:a16="http://schemas.microsoft.com/office/drawing/2014/main" val="10001"/>
                      </a:ext>
                    </a:extLst>
                  </a:tr>
                </a:tbl>
              </a:graphicData>
            </a:graphic>
          </p:graphicFrame>
        </mc:Fallback>
      </mc:AlternateContent>
      <p:sp>
        <p:nvSpPr>
          <p:cNvPr id="3" name="TextBox 2"/>
          <p:cNvSpPr txBox="1"/>
          <p:nvPr/>
        </p:nvSpPr>
        <p:spPr>
          <a:xfrm>
            <a:off x="1752600" y="2907268"/>
            <a:ext cx="12192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传统</a:t>
            </a:r>
            <a:r>
              <a:rPr lang="en-US" altLang="zh-CN" dirty="0">
                <a:latin typeface="Times New Roman" panose="02020603050405020304" pitchFamily="18" charset="0"/>
                <a:ea typeface="宋体" panose="02010600030101010101" pitchFamily="2" charset="-122"/>
              </a:rPr>
              <a:t>PMT</a:t>
            </a:r>
            <a:endParaRPr lang="zh-CN" altLang="en-US" dirty="0">
              <a:latin typeface="Times New Roman" panose="02020603050405020304" pitchFamily="18" charset="0"/>
              <a:ea typeface="宋体" panose="02010600030101010101" pitchFamily="2" charset="-122"/>
            </a:endParaRPr>
          </a:p>
        </p:txBody>
      </p:sp>
      <p:sp>
        <p:nvSpPr>
          <p:cNvPr id="11" name="TextBox 10"/>
          <p:cNvSpPr txBox="1"/>
          <p:nvPr/>
        </p:nvSpPr>
        <p:spPr>
          <a:xfrm>
            <a:off x="4495800" y="2907268"/>
            <a:ext cx="40386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微通道板</a:t>
            </a:r>
            <a:r>
              <a:rPr lang="en-US" altLang="zh-CN" dirty="0">
                <a:latin typeface="Times New Roman" panose="02020603050405020304" pitchFamily="18" charset="0"/>
                <a:ea typeface="宋体" panose="02010600030101010101" pitchFamily="2" charset="-122"/>
              </a:rPr>
              <a:t>(micro-channel plate) PMT</a:t>
            </a:r>
            <a:endParaRPr lang="zh-CN" altLang="en-US" dirty="0">
              <a:latin typeface="Times New Roman" panose="02020603050405020304" pitchFamily="18" charset="0"/>
              <a:ea typeface="宋体" panose="02010600030101010101" pitchFamily="2" charset="-122"/>
            </a:endParaRPr>
          </a:p>
        </p:txBody>
      </p:sp>
      <p:sp>
        <p:nvSpPr>
          <p:cNvPr id="14" name="灯片编号占位符 13">
            <a:extLst>
              <a:ext uri="{FF2B5EF4-FFF2-40B4-BE49-F238E27FC236}">
                <a16:creationId xmlns:a16="http://schemas.microsoft.com/office/drawing/2014/main" id="{714AEA8D-5D89-46F4-A9B9-BE178D14393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75</a:t>
            </a:fld>
            <a:endParaRPr lang="en-US" dirty="0"/>
          </a:p>
        </p:txBody>
      </p:sp>
    </p:spTree>
    <p:extLst>
      <p:ext uri="{BB962C8B-B14F-4D97-AF65-F5344CB8AC3E}">
        <p14:creationId xmlns:p14="http://schemas.microsoft.com/office/powerpoint/2010/main" val="412781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pic>
        <p:nvPicPr>
          <p:cNvPr id="191490" name="Picture 2"/>
          <p:cNvPicPr>
            <a:picLocks noGrp="1" noChangeAspect="1" noChangeArrowheads="1"/>
          </p:cNvPicPr>
          <p:nvPr>
            <p:ph sz="quarter" idx="1"/>
          </p:nvPr>
        </p:nvPicPr>
        <p:blipFill>
          <a:blip r:embed="rId2" cstate="print"/>
          <a:stretch>
            <a:fillRect/>
          </a:stretch>
        </p:blipFill>
        <p:spPr bwMode="auto">
          <a:xfrm>
            <a:off x="2019887" y="1802585"/>
            <a:ext cx="5104225" cy="4515277"/>
          </a:xfrm>
          <a:prstGeom prst="rect">
            <a:avLst/>
          </a:prstGeom>
          <a:noFill/>
          <a:ln w="9525">
            <a:noFill/>
            <a:miter lim="800000"/>
            <a:headEnd/>
            <a:tailEnd/>
          </a:ln>
        </p:spPr>
      </p:pic>
      <p:sp>
        <p:nvSpPr>
          <p:cNvPr id="3" name="矩形 2"/>
          <p:cNvSpPr/>
          <p:nvPr/>
        </p:nvSpPr>
        <p:spPr>
          <a:xfrm>
            <a:off x="775796" y="1240877"/>
            <a:ext cx="2488182" cy="523220"/>
          </a:xfrm>
          <a:prstGeom prst="rect">
            <a:avLst/>
          </a:prstGeom>
        </p:spPr>
        <p:txBody>
          <a:bodyPr wrap="none">
            <a:spAutoFit/>
          </a:bodyPr>
          <a:lstStyle/>
          <a:p>
            <a:pPr marL="457200" lvl="0" indent="-457200">
              <a:spcBef>
                <a:spcPct val="0"/>
              </a:spcBef>
              <a:buFont typeface="Arial" panose="020B0604020202020204" pitchFamily="34" charset="0"/>
              <a:buChar char="•"/>
            </a:pPr>
            <a:r>
              <a:rPr lang="zh-CN" altLang="en-US" sz="2800" b="1" dirty="0">
                <a:latin typeface="Times New Roman" panose="02020603050405020304" pitchFamily="18" charset="0"/>
                <a:ea typeface="宋体" panose="02010600030101010101" pitchFamily="2" charset="-122"/>
                <a:cs typeface="+mj-cs"/>
              </a:rPr>
              <a:t>反向</a:t>
            </a:r>
            <a:r>
              <a:rPr lang="en-US" altLang="zh-CN" sz="2800" b="1" dirty="0">
                <a:latin typeface="Times New Roman" panose="02020603050405020304" pitchFamily="18" charset="0"/>
                <a:ea typeface="宋体" panose="02010600030101010101" pitchFamily="2" charset="-122"/>
                <a:cs typeface="+mj-cs"/>
              </a:rPr>
              <a:t>IV</a:t>
            </a:r>
            <a:r>
              <a:rPr lang="zh-CN" altLang="en-US" sz="2800" b="1" dirty="0">
                <a:latin typeface="Times New Roman" panose="02020603050405020304" pitchFamily="18" charset="0"/>
                <a:ea typeface="宋体" panose="02010600030101010101" pitchFamily="2" charset="-122"/>
                <a:cs typeface="+mj-cs"/>
              </a:rPr>
              <a:t>特性</a:t>
            </a:r>
          </a:p>
        </p:txBody>
      </p:sp>
      <p:sp>
        <p:nvSpPr>
          <p:cNvPr id="8" name="页脚占位符 7">
            <a:extLst>
              <a:ext uri="{FF2B5EF4-FFF2-40B4-BE49-F238E27FC236}">
                <a16:creationId xmlns:a16="http://schemas.microsoft.com/office/drawing/2014/main" id="{94A4BA45-75B8-4BF6-A757-391294174C2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7BCE6058-884F-4B51-A642-B221E398233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3" name="内容占位符 2"/>
          <p:cNvSpPr>
            <a:spLocks noGrp="1"/>
          </p:cNvSpPr>
          <p:nvPr>
            <p:ph sz="quarter" idx="1"/>
          </p:nvPr>
        </p:nvSpPr>
        <p:spPr>
          <a:xfrm>
            <a:off x="762000" y="4648200"/>
            <a:ext cx="4038600" cy="2438400"/>
          </a:xfrm>
        </p:spPr>
        <p:txBody>
          <a:bodyPr>
            <a:normAutofit/>
          </a:bodyPr>
          <a:lstStyle/>
          <a:p>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Avalanche photodiode</a:t>
            </a:r>
          </a:p>
          <a:p>
            <a:pPr lvl="1"/>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Bias: </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略低于击穿电压</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线性模式：是一个放大器</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增益：</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&lt;1000</a:t>
            </a:r>
          </a:p>
          <a:p>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2514" name="Picture 2"/>
          <p:cNvPicPr>
            <a:picLocks noChangeAspect="1" noChangeArrowheads="1"/>
          </p:cNvPicPr>
          <p:nvPr/>
        </p:nvPicPr>
        <p:blipFill>
          <a:blip r:embed="rId2" cstate="print"/>
          <a:srcRect/>
          <a:stretch>
            <a:fillRect/>
          </a:stretch>
        </p:blipFill>
        <p:spPr bwMode="auto">
          <a:xfrm>
            <a:off x="2438400" y="1899915"/>
            <a:ext cx="4267200" cy="2581275"/>
          </a:xfrm>
          <a:prstGeom prst="rect">
            <a:avLst/>
          </a:prstGeom>
          <a:noFill/>
          <a:ln w="9525">
            <a:noFill/>
            <a:miter lim="800000"/>
            <a:headEnd/>
            <a:tailEnd/>
          </a:ln>
        </p:spPr>
      </p:pic>
      <p:sp>
        <p:nvSpPr>
          <p:cNvPr id="7" name="内容占位符 2"/>
          <p:cNvSpPr txBox="1">
            <a:spLocks/>
          </p:cNvSpPr>
          <p:nvPr/>
        </p:nvSpPr>
        <p:spPr>
          <a:xfrm>
            <a:off x="4572000" y="3810000"/>
            <a:ext cx="3886200" cy="24384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zh-CN" altLang="en-US" sz="2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8" name="内容占位符 2"/>
          <p:cNvSpPr txBox="1">
            <a:spLocks/>
          </p:cNvSpPr>
          <p:nvPr/>
        </p:nvSpPr>
        <p:spPr>
          <a:xfrm>
            <a:off x="4343400" y="4648200"/>
            <a:ext cx="4038600" cy="2438400"/>
          </a:xfrm>
          <a:prstGeom prst="rect">
            <a:avLst/>
          </a:prstGeom>
        </p:spPr>
        <p:txBody>
          <a:bodyPr vert="horz" lIns="91440" tIns="45720" rIns="91440" bIns="45720" rtlCol="0">
            <a:normAutofit/>
          </a:bodyPr>
          <a:lstStyle>
            <a:lvl1pPr marL="342900" indent="-342900" algn="just">
              <a:spcBef>
                <a:spcPct val="20000"/>
              </a:spcBef>
              <a:buFont typeface="Arial" pitchFamily="34" charset="0"/>
              <a:buChar char="•"/>
              <a:defRPr sz="2400">
                <a:latin typeface="Times New Roman" panose="02020603050405020304" pitchFamily="18" charset="0"/>
                <a:ea typeface="宋体" panose="02010600030101010101" pitchFamily="2" charset="-122"/>
                <a:cs typeface="Times New Roman" panose="02020603050405020304" pitchFamily="18" charset="0"/>
              </a:defRPr>
            </a:lvl1pPr>
            <a:lvl2pPr marL="914400" lvl="1" indent="-284400" algn="just">
              <a:spcBef>
                <a:spcPct val="20000"/>
              </a:spcBef>
              <a:buFont typeface="Arial" panose="020B0604020202020204" pitchFamily="34" charset="0"/>
              <a:buChar char="–"/>
              <a:defRPr sz="2100">
                <a:latin typeface="Times New Roman" panose="02020603050405020304" pitchFamily="18" charset="0"/>
                <a:ea typeface="宋体" panose="02010600030101010101" pitchFamily="2" charset="-122"/>
                <a:cs typeface="Times New Roman" panose="02020603050405020304" pitchFamily="18" charset="0"/>
              </a:defRPr>
            </a:lvl2pPr>
            <a:lvl3pPr marL="1257300" indent="-342900" algn="just">
              <a:spcBef>
                <a:spcPct val="20000"/>
              </a:spcBef>
              <a:buFont typeface="Arial" panose="020B0604020202020204" pitchFamily="34" charset="0"/>
              <a:buChar char="•"/>
              <a:defRPr sz="2400">
                <a:latin typeface="+mn-ea"/>
              </a:defRPr>
            </a:lvl3pPr>
            <a:lvl4pPr marL="1600200" indent="-228600" algn="just">
              <a:spcBef>
                <a:spcPct val="20000"/>
              </a:spcBef>
              <a:buFont typeface="Wingdings" panose="05000000000000000000" pitchFamily="2" charset="2"/>
              <a:buChar char="u"/>
              <a:defRPr sz="2000">
                <a:latin typeface="+mn-ea"/>
              </a:defRPr>
            </a:lvl4pPr>
            <a:lvl5pPr marL="2057400" indent="-228600" algn="just">
              <a:spcBef>
                <a:spcPct val="20000"/>
              </a:spcBef>
              <a:buFont typeface="Arial" pitchFamily="34" charset="0"/>
              <a:buChar char="»"/>
              <a:defRPr sz="2000">
                <a:latin typeface="+mn-ea"/>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CN" sz="2000" dirty="0"/>
              <a:t>Single Photon Avalanche Diode</a:t>
            </a:r>
          </a:p>
          <a:p>
            <a:pPr lvl="1"/>
            <a:r>
              <a:rPr lang="en-US" altLang="zh-CN" sz="2000" dirty="0"/>
              <a:t>Bias: </a:t>
            </a:r>
            <a:r>
              <a:rPr lang="zh-CN" altLang="en-US" sz="2000" dirty="0"/>
              <a:t>远高于击穿电压</a:t>
            </a:r>
            <a:endParaRPr lang="en-US" altLang="zh-CN" sz="2000" dirty="0"/>
          </a:p>
          <a:p>
            <a:pPr lvl="1"/>
            <a:r>
              <a:rPr lang="zh-CN" altLang="en-US" sz="2000" dirty="0"/>
              <a:t>盖革模式：是一个触发器</a:t>
            </a:r>
            <a:endParaRPr lang="en-US" altLang="zh-CN" sz="2000" dirty="0"/>
          </a:p>
          <a:p>
            <a:pPr lvl="1"/>
            <a:r>
              <a:rPr lang="zh-CN" altLang="en-US" sz="2000" dirty="0"/>
              <a:t>增益：无意义</a:t>
            </a:r>
            <a:endParaRPr lang="en-US" altLang="zh-CN" sz="2000" dirty="0"/>
          </a:p>
          <a:p>
            <a:endParaRPr lang="zh-CN" altLang="en-US" dirty="0"/>
          </a:p>
        </p:txBody>
      </p:sp>
      <p:sp>
        <p:nvSpPr>
          <p:cNvPr id="6" name="矩形 5"/>
          <p:cNvSpPr/>
          <p:nvPr/>
        </p:nvSpPr>
        <p:spPr>
          <a:xfrm>
            <a:off x="289791" y="1207843"/>
            <a:ext cx="3382818" cy="523220"/>
          </a:xfrm>
          <a:prstGeom prst="rect">
            <a:avLst/>
          </a:prstGeom>
        </p:spPr>
        <p:txBody>
          <a:bodyPr wrap="square">
            <a:spAutoFit/>
          </a:bodyPr>
          <a:lstStyle/>
          <a:p>
            <a:pPr marL="914400" lvl="1"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SPAD vs APD</a:t>
            </a:r>
          </a:p>
        </p:txBody>
      </p:sp>
      <p:sp>
        <p:nvSpPr>
          <p:cNvPr id="11" name="页脚占位符 10">
            <a:extLst>
              <a:ext uri="{FF2B5EF4-FFF2-40B4-BE49-F238E27FC236}">
                <a16:creationId xmlns:a16="http://schemas.microsoft.com/office/drawing/2014/main" id="{BC39511D-645E-4D2D-BD4C-50851FF10991}"/>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 name="灯片编号占位符 11">
            <a:extLst>
              <a:ext uri="{FF2B5EF4-FFF2-40B4-BE49-F238E27FC236}">
                <a16:creationId xmlns:a16="http://schemas.microsoft.com/office/drawing/2014/main" id="{14E2EFC9-3B7C-4F9D-9797-2AC7B01C63C9}"/>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3" name="内容占位符 2"/>
          <p:cNvSpPr>
            <a:spLocks noGrp="1"/>
          </p:cNvSpPr>
          <p:nvPr>
            <p:ph sz="quarter" idx="1"/>
          </p:nvPr>
        </p:nvSpPr>
        <p:spPr>
          <a:xfrm>
            <a:off x="457200" y="1767840"/>
            <a:ext cx="8229600" cy="4937760"/>
          </a:xfrm>
        </p:spPr>
        <p:txBody>
          <a:bodyPr>
            <a:normAutofit/>
          </a:bodyPr>
          <a:lstStyle/>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热产生载流子触发雪崩脉冲</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散粒噪声，等效于</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APD</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中的暗电流</a:t>
            </a:r>
          </a:p>
        </p:txBody>
      </p:sp>
      <p:pic>
        <p:nvPicPr>
          <p:cNvPr id="198658" name="Picture 2"/>
          <p:cNvPicPr>
            <a:picLocks noChangeAspect="1" noChangeArrowheads="1"/>
          </p:cNvPicPr>
          <p:nvPr/>
        </p:nvPicPr>
        <p:blipFill>
          <a:blip r:embed="rId2" cstate="print"/>
          <a:srcRect/>
          <a:stretch>
            <a:fillRect/>
          </a:stretch>
        </p:blipFill>
        <p:spPr bwMode="auto">
          <a:xfrm>
            <a:off x="762000" y="2868492"/>
            <a:ext cx="3998638" cy="2991229"/>
          </a:xfrm>
          <a:prstGeom prst="rect">
            <a:avLst/>
          </a:prstGeom>
          <a:noFill/>
          <a:ln w="9525">
            <a:noFill/>
            <a:miter lim="800000"/>
            <a:headEnd/>
            <a:tailEnd/>
          </a:ln>
        </p:spPr>
      </p:pic>
      <p:pic>
        <p:nvPicPr>
          <p:cNvPr id="198659" name="Picture 3"/>
          <p:cNvPicPr>
            <a:picLocks noChangeAspect="1" noChangeArrowheads="1"/>
          </p:cNvPicPr>
          <p:nvPr/>
        </p:nvPicPr>
        <p:blipFill>
          <a:blip r:embed="rId3" cstate="print"/>
          <a:srcRect/>
          <a:stretch>
            <a:fillRect/>
          </a:stretch>
        </p:blipFill>
        <p:spPr bwMode="auto">
          <a:xfrm>
            <a:off x="5738842" y="2868492"/>
            <a:ext cx="2414558" cy="3151308"/>
          </a:xfrm>
          <a:prstGeom prst="rect">
            <a:avLst/>
          </a:prstGeom>
          <a:noFill/>
          <a:ln w="9525">
            <a:noFill/>
            <a:miter lim="800000"/>
            <a:headEnd/>
            <a:tailEnd/>
          </a:ln>
        </p:spPr>
      </p:pic>
      <p:sp>
        <p:nvSpPr>
          <p:cNvPr id="8" name="TextBox 7"/>
          <p:cNvSpPr txBox="1"/>
          <p:nvPr/>
        </p:nvSpPr>
        <p:spPr>
          <a:xfrm>
            <a:off x="1554540" y="5955268"/>
            <a:ext cx="1569660" cy="369332"/>
          </a:xfrm>
          <a:prstGeom prst="rect">
            <a:avLst/>
          </a:prstGeom>
          <a:noFill/>
        </p:spPr>
        <p:txBody>
          <a:bodyPr wrap="none" rtlCol="0">
            <a:spAutoFit/>
          </a:bodyPr>
          <a:lstStyle/>
          <a:p>
            <a:r>
              <a:rPr lang="zh-CN" altLang="en-US" dirty="0"/>
              <a:t>热产生载流子</a:t>
            </a:r>
          </a:p>
        </p:txBody>
      </p:sp>
      <p:sp>
        <p:nvSpPr>
          <p:cNvPr id="9" name="TextBox 8"/>
          <p:cNvSpPr txBox="1"/>
          <p:nvPr/>
        </p:nvSpPr>
        <p:spPr>
          <a:xfrm>
            <a:off x="5867400" y="5955268"/>
            <a:ext cx="2262158" cy="369332"/>
          </a:xfrm>
          <a:prstGeom prst="rect">
            <a:avLst/>
          </a:prstGeom>
          <a:noFill/>
        </p:spPr>
        <p:txBody>
          <a:bodyPr wrap="none" rtlCol="0">
            <a:spAutoFit/>
          </a:bodyPr>
          <a:lstStyle/>
          <a:p>
            <a:r>
              <a:rPr lang="zh-CN" altLang="en-US" dirty="0"/>
              <a:t>强场增强载流子产生</a:t>
            </a:r>
          </a:p>
        </p:txBody>
      </p:sp>
      <p:sp>
        <p:nvSpPr>
          <p:cNvPr id="10" name="矩形 9"/>
          <p:cNvSpPr/>
          <p:nvPr/>
        </p:nvSpPr>
        <p:spPr>
          <a:xfrm>
            <a:off x="762000" y="1219200"/>
            <a:ext cx="3171061" cy="523220"/>
          </a:xfrm>
          <a:prstGeom prst="rect">
            <a:avLst/>
          </a:prstGeom>
        </p:spPr>
        <p:txBody>
          <a:bodyPr wrap="none">
            <a:spAutoFit/>
          </a:bodyPr>
          <a:lstStyle/>
          <a:p>
            <a:pPr lvl="1" indent="-457200">
              <a:spcBef>
                <a:spcPts val="600"/>
              </a:spcBef>
              <a:buFont typeface="Arial" panose="020B0604020202020204" pitchFamily="34" charset="0"/>
              <a:buChar char="•"/>
            </a:pPr>
            <a:r>
              <a:rPr lang="zh-CN" altLang="en-US" sz="2800" b="1" dirty="0">
                <a:latin typeface="宋体" panose="02010600030101010101" pitchFamily="2" charset="-122"/>
                <a:ea typeface="宋体" panose="02010600030101010101" pitchFamily="2" charset="-122"/>
              </a:rPr>
              <a:t>噪声的物理机制</a:t>
            </a:r>
          </a:p>
        </p:txBody>
      </p:sp>
      <p:sp>
        <p:nvSpPr>
          <p:cNvPr id="11" name="页脚占位符 10">
            <a:extLst>
              <a:ext uri="{FF2B5EF4-FFF2-40B4-BE49-F238E27FC236}">
                <a16:creationId xmlns:a16="http://schemas.microsoft.com/office/drawing/2014/main" id="{58AC6B79-DC47-434A-AB73-51F4030F608F}"/>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 name="灯片编号占位符 11">
            <a:extLst>
              <a:ext uri="{FF2B5EF4-FFF2-40B4-BE49-F238E27FC236}">
                <a16:creationId xmlns:a16="http://schemas.microsoft.com/office/drawing/2014/main" id="{4891E704-BC17-496A-846C-350DC2D7AF21}"/>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p:cNvPicPr>
            <a:picLocks noChangeAspect="1" noChangeArrowheads="1"/>
          </p:cNvPicPr>
          <p:nvPr/>
        </p:nvPicPr>
        <p:blipFill>
          <a:blip r:embed="rId2" cstate="print"/>
          <a:srcRect/>
          <a:stretch>
            <a:fillRect/>
          </a:stretch>
        </p:blipFill>
        <p:spPr bwMode="auto">
          <a:xfrm>
            <a:off x="1295401" y="3272737"/>
            <a:ext cx="2971800" cy="2355883"/>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3" name="内容占位符 2"/>
          <p:cNvSpPr>
            <a:spLocks noGrp="1"/>
          </p:cNvSpPr>
          <p:nvPr>
            <p:ph sz="quarter" idx="1"/>
          </p:nvPr>
        </p:nvSpPr>
        <p:spPr>
          <a:xfrm>
            <a:off x="1219200" y="1752600"/>
            <a:ext cx="7162800" cy="1676400"/>
          </a:xfrm>
        </p:spPr>
        <p:txBody>
          <a:bodyPr/>
          <a:lstStyle/>
          <a:p>
            <a:pPr>
              <a:buFont typeface="Arial" panose="020B0604020202020204" pitchFamily="34" charset="0"/>
              <a:buChar char="–"/>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中入射光子引起的雪崩电流是持续性的，所以需要额外的淬火电路在每次探测事件后来停止雪崩电流，使器件再次恢复对入射光的响应能力</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无源淬火电路，结构简单</a:t>
            </a:r>
          </a:p>
        </p:txBody>
      </p:sp>
      <p:pic>
        <p:nvPicPr>
          <p:cNvPr id="199683" name="Picture 3"/>
          <p:cNvPicPr>
            <a:picLocks noChangeAspect="1" noChangeArrowheads="1"/>
          </p:cNvPicPr>
          <p:nvPr/>
        </p:nvPicPr>
        <p:blipFill>
          <a:blip r:embed="rId3" cstate="print"/>
          <a:srcRect/>
          <a:stretch>
            <a:fillRect/>
          </a:stretch>
        </p:blipFill>
        <p:spPr bwMode="auto">
          <a:xfrm>
            <a:off x="4800600" y="3139400"/>
            <a:ext cx="3505200" cy="2773214"/>
          </a:xfrm>
          <a:prstGeom prst="rect">
            <a:avLst/>
          </a:prstGeom>
          <a:noFill/>
          <a:ln w="9525">
            <a:noFill/>
            <a:miter lim="800000"/>
            <a:headEnd/>
            <a:tailEnd/>
          </a:ln>
        </p:spPr>
      </p:pic>
      <p:sp>
        <p:nvSpPr>
          <p:cNvPr id="8" name="TextBox 7"/>
          <p:cNvSpPr txBox="1"/>
          <p:nvPr/>
        </p:nvSpPr>
        <p:spPr>
          <a:xfrm>
            <a:off x="762000" y="5505271"/>
            <a:ext cx="5715000" cy="1200329"/>
          </a:xfrm>
          <a:prstGeom prst="rect">
            <a:avLst/>
          </a:prstGeom>
          <a:noFill/>
        </p:spPr>
        <p:txBody>
          <a:bodyPr wrap="square" rtlCol="0">
            <a:spAutoFit/>
          </a:bodyPr>
          <a:lstStyle/>
          <a:p>
            <a:pPr marL="742950" lvl="1" indent="-285750">
              <a:buFont typeface="Arial" panose="020B0604020202020204" pitchFamily="34" charset="0"/>
              <a:buChar char="•"/>
            </a:pPr>
            <a:r>
              <a:rPr lang="zh-CN" altLang="en-US" dirty="0">
                <a:latin typeface="Times New Roman" panose="02020603050405020304" pitchFamily="18" charset="0"/>
              </a:rPr>
              <a:t>缺点：</a:t>
            </a:r>
            <a:endParaRPr lang="en-US" altLang="zh-CN" dirty="0">
              <a:latin typeface="Times New Roman" panose="02020603050405020304" pitchFamily="18" charset="0"/>
            </a:endParaRPr>
          </a:p>
          <a:p>
            <a:pPr marL="1257300" lvl="2" indent="-342900">
              <a:buFont typeface="Arial" panose="020B0604020202020204" pitchFamily="34" charset="0"/>
              <a:buChar char="–"/>
            </a:pPr>
            <a:r>
              <a:rPr lang="en-US" altLang="zh-CN" dirty="0" err="1">
                <a:latin typeface="Times New Roman" panose="02020603050405020304" pitchFamily="18" charset="0"/>
              </a:rPr>
              <a:t>Deadtime</a:t>
            </a:r>
            <a:r>
              <a:rPr lang="zh-CN" altLang="en-US" dirty="0">
                <a:latin typeface="Times New Roman" panose="02020603050405020304" pitchFamily="18" charset="0"/>
              </a:rPr>
              <a:t>不明确</a:t>
            </a:r>
            <a:endParaRPr lang="en-US" altLang="zh-CN" dirty="0">
              <a:latin typeface="Times New Roman" panose="02020603050405020304" pitchFamily="18" charset="0"/>
            </a:endParaRPr>
          </a:p>
          <a:p>
            <a:pPr marL="1257300" lvl="2" indent="-342900">
              <a:buFont typeface="Arial" panose="020B0604020202020204" pitchFamily="34" charset="0"/>
              <a:buChar char="–"/>
            </a:pPr>
            <a:r>
              <a:rPr lang="zh-CN" altLang="en-US" dirty="0">
                <a:latin typeface="Times New Roman" panose="02020603050405020304" pitchFamily="18" charset="0"/>
              </a:rPr>
              <a:t>充电时间太长，</a:t>
            </a:r>
            <a:r>
              <a:rPr lang="en-US" altLang="zh-CN" dirty="0">
                <a:latin typeface="Times New Roman" panose="02020603050405020304" pitchFamily="18" charset="0"/>
              </a:rPr>
              <a:t>&gt;100ns (</a:t>
            </a:r>
            <a:r>
              <a:rPr lang="en-US" altLang="zh-CN" dirty="0" err="1">
                <a:latin typeface="Times New Roman" panose="02020603050405020304" pitchFamily="18" charset="0"/>
              </a:rPr>
              <a:t>Cp+Cd</a:t>
            </a:r>
            <a:r>
              <a:rPr lang="en-US" altLang="zh-CN" dirty="0">
                <a:latin typeface="Times New Roman" panose="02020603050405020304" pitchFamily="18" charset="0"/>
              </a:rPr>
              <a:t>&gt;1pF)</a:t>
            </a:r>
          </a:p>
          <a:p>
            <a:pPr marL="342900" indent="-342900"/>
            <a:endParaRPr lang="zh-CN" altLang="en-US" dirty="0">
              <a:latin typeface="Times New Roman" panose="02020603050405020304" pitchFamily="18" charset="0"/>
            </a:endParaRPr>
          </a:p>
        </p:txBody>
      </p:sp>
      <p:sp>
        <p:nvSpPr>
          <p:cNvPr id="6" name="矩形 5"/>
          <p:cNvSpPr/>
          <p:nvPr/>
        </p:nvSpPr>
        <p:spPr>
          <a:xfrm>
            <a:off x="762000" y="1229380"/>
            <a:ext cx="5806333" cy="523220"/>
          </a:xfrm>
          <a:prstGeom prst="rect">
            <a:avLst/>
          </a:prstGeom>
        </p:spPr>
        <p:txBody>
          <a:bodyPr wrap="none">
            <a:spAutoFit/>
          </a:bodyPr>
          <a:lstStyle/>
          <a:p>
            <a:pPr marL="457200" indent="-457200">
              <a:buFont typeface="Arial" panose="020B0604020202020204" pitchFamily="34" charset="0"/>
              <a:buChar cha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淬火电路（</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Quenching Circuits</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页脚占位符 9">
            <a:extLst>
              <a:ext uri="{FF2B5EF4-FFF2-40B4-BE49-F238E27FC236}">
                <a16:creationId xmlns:a16="http://schemas.microsoft.com/office/drawing/2014/main" id="{74C4D040-7FA3-4B60-8584-53B02D4838FA}"/>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1" name="灯片编号占位符 10">
            <a:extLst>
              <a:ext uri="{FF2B5EF4-FFF2-40B4-BE49-F238E27FC236}">
                <a16:creationId xmlns:a16="http://schemas.microsoft.com/office/drawing/2014/main" id="{9181AF1B-67E1-4176-B678-33B5CE50FC2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间接跃迁</a:t>
            </a:r>
          </a:p>
        </p:txBody>
      </p:sp>
      <p:sp>
        <p:nvSpPr>
          <p:cNvPr id="12" name="页脚占位符 11">
            <a:extLst>
              <a:ext uri="{FF2B5EF4-FFF2-40B4-BE49-F238E27FC236}">
                <a16:creationId xmlns:a16="http://schemas.microsoft.com/office/drawing/2014/main" id="{4D18F8AD-9A66-42C8-BD27-8F09270EEADA}"/>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3" name="灯片编号占位符 12">
            <a:extLst>
              <a:ext uri="{FF2B5EF4-FFF2-40B4-BE49-F238E27FC236}">
                <a16:creationId xmlns:a16="http://schemas.microsoft.com/office/drawing/2014/main" id="{82C7DA2E-049A-468B-8EC4-DAB36F570A4E}"/>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a:t>
            </a:fld>
            <a:endParaRPr lang="en-US" dirty="0"/>
          </a:p>
        </p:txBody>
      </p:sp>
      <p:sp>
        <p:nvSpPr>
          <p:cNvPr id="15" name="TextBox 10">
            <a:extLst>
              <a:ext uri="{FF2B5EF4-FFF2-40B4-BE49-F238E27FC236}">
                <a16:creationId xmlns:a16="http://schemas.microsoft.com/office/drawing/2014/main" id="{131DF421-3A78-4CCB-B473-EABD6FB8E43D}"/>
              </a:ext>
            </a:extLst>
          </p:cNvPr>
          <p:cNvSpPr txBox="1"/>
          <p:nvPr/>
        </p:nvSpPr>
        <p:spPr>
          <a:xfrm>
            <a:off x="3581985" y="5647883"/>
            <a:ext cx="1980029" cy="400110"/>
          </a:xfrm>
          <a:prstGeom prst="rect">
            <a:avLst/>
          </a:prstGeom>
          <a:noFill/>
        </p:spPr>
        <p:txBody>
          <a:bodyPr wrap="none" rtlCol="0">
            <a:spAutoFit/>
          </a:bodyPr>
          <a:lstStyle/>
          <a:p>
            <a:r>
              <a:rPr lang="zh-CN" altLang="en-US" sz="2000" dirty="0"/>
              <a:t>间接跃迁示意图</a:t>
            </a:r>
          </a:p>
        </p:txBody>
      </p:sp>
      <p:pic>
        <p:nvPicPr>
          <p:cNvPr id="4" name="Picture 6">
            <a:extLst>
              <a:ext uri="{FF2B5EF4-FFF2-40B4-BE49-F238E27FC236}">
                <a16:creationId xmlns:a16="http://schemas.microsoft.com/office/drawing/2014/main" id="{77736458-71B3-1862-C5A1-E7913B6B2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156" y="1347110"/>
            <a:ext cx="4955874" cy="41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370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3" name="内容占位符 2"/>
          <p:cNvSpPr>
            <a:spLocks noGrp="1"/>
          </p:cNvSpPr>
          <p:nvPr>
            <p:ph sz="quarter" idx="1"/>
          </p:nvPr>
        </p:nvSpPr>
        <p:spPr>
          <a:xfrm>
            <a:off x="5541800" y="1755271"/>
            <a:ext cx="3505200" cy="4937760"/>
          </a:xfrm>
        </p:spPr>
        <p:txBody>
          <a:bodyPr>
            <a:norm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小型化</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低功耗</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可靠性高</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脉冲优化</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低电容</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改善光子计时</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雪崩后充电时间降低</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后脉冲缩短</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串扰降低</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p:cNvSpPr/>
          <p:nvPr/>
        </p:nvSpPr>
        <p:spPr>
          <a:xfrm>
            <a:off x="762000" y="1235364"/>
            <a:ext cx="2810385" cy="523220"/>
          </a:xfrm>
          <a:prstGeom prst="rect">
            <a:avLst/>
          </a:prstGeom>
        </p:spPr>
        <p:txBody>
          <a:bodyPr wrap="none">
            <a:spAutoFit/>
          </a:bodyPr>
          <a:lstStyle/>
          <a:p>
            <a:pPr marL="457200" indent="-457200">
              <a:buFont typeface="Arial" panose="020B0604020202020204" pitchFamily="34" charset="0"/>
              <a:buChar cha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有源淬火电路</a:t>
            </a:r>
          </a:p>
        </p:txBody>
      </p:sp>
      <p:sp>
        <p:nvSpPr>
          <p:cNvPr id="9" name="页脚占位符 8">
            <a:extLst>
              <a:ext uri="{FF2B5EF4-FFF2-40B4-BE49-F238E27FC236}">
                <a16:creationId xmlns:a16="http://schemas.microsoft.com/office/drawing/2014/main" id="{E14E8B50-4CB8-430C-90AB-F3B4393D9F48}"/>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80A0C296-3869-47A2-B1D4-6A1670789118}"/>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80</a:t>
            </a:fld>
            <a:endParaRPr lang="en-US" dirty="0"/>
          </a:p>
        </p:txBody>
      </p:sp>
      <p:pic>
        <p:nvPicPr>
          <p:cNvPr id="4" name="Content Placeholder 6">
            <a:extLst>
              <a:ext uri="{FF2B5EF4-FFF2-40B4-BE49-F238E27FC236}">
                <a16:creationId xmlns:a16="http://schemas.microsoft.com/office/drawing/2014/main" id="{0D01FB4E-ED27-B045-EBD5-AB55E157BD83}"/>
              </a:ext>
            </a:extLst>
          </p:cNvPr>
          <p:cNvPicPr>
            <a:picLocks noChangeAspect="1"/>
          </p:cNvPicPr>
          <p:nvPr/>
        </p:nvPicPr>
        <p:blipFill rotWithShape="1">
          <a:blip r:embed="rId2"/>
          <a:srcRect t="8729" r="53057" b="48916"/>
          <a:stretch/>
        </p:blipFill>
        <p:spPr>
          <a:xfrm>
            <a:off x="457200" y="2181692"/>
            <a:ext cx="5127438" cy="3440944"/>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SPAD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12" name="内容占位符 2"/>
          <p:cNvSpPr>
            <a:spLocks noGrp="1"/>
          </p:cNvSpPr>
          <p:nvPr>
            <p:ph sz="quarter" idx="1"/>
          </p:nvPr>
        </p:nvSpPr>
        <p:spPr>
          <a:xfrm>
            <a:off x="838200" y="1386840"/>
            <a:ext cx="7620000" cy="4937760"/>
          </a:xfrm>
        </p:spPr>
        <p:txBody>
          <a:bodyPr>
            <a:noAutofit/>
          </a:bodyPr>
          <a:lstStyle/>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主要优点：</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基于成熟的半导体材料外延和器件制作技术，各项性能比较均衡</a:t>
            </a:r>
            <a:endPar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主要缺点：</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量子效率和响应时间抖动存在取舍</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有源区厚度对两者的影响相反</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响应恢复时间较长</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存在能够捕获载流子的缺陷造成淬火后的剩余脉冲效应</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(after-</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plusing</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effect)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，可以通过复杂的后级信号处理系统（如</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self-differencing</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）来缓解</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典型器件指标：</a:t>
            </a:r>
          </a:p>
        </p:txBody>
      </p:sp>
      <p:sp>
        <p:nvSpPr>
          <p:cNvPr id="7" name="页脚占位符 6">
            <a:extLst>
              <a:ext uri="{FF2B5EF4-FFF2-40B4-BE49-F238E27FC236}">
                <a16:creationId xmlns:a16="http://schemas.microsoft.com/office/drawing/2014/main" id="{66684A32-A88A-4614-B5B2-F50777461E87}"/>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 name="灯片编号占位符 7">
            <a:extLst>
              <a:ext uri="{FF2B5EF4-FFF2-40B4-BE49-F238E27FC236}">
                <a16:creationId xmlns:a16="http://schemas.microsoft.com/office/drawing/2014/main" id="{4FD33C3E-B679-49C4-BD91-704BEFB03E7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81</a:t>
            </a:fld>
            <a:endParaRPr lang="en-US" dirty="0"/>
          </a:p>
        </p:txBody>
      </p:sp>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2201143249"/>
                  </p:ext>
                </p:extLst>
              </p:nvPr>
            </p:nvGraphicFramePr>
            <p:xfrm>
              <a:off x="838200" y="4084320"/>
              <a:ext cx="7391400" cy="1249680"/>
            </p:xfrm>
            <a:graphic>
              <a:graphicData uri="http://schemas.openxmlformats.org/drawingml/2006/table">
                <a:tbl>
                  <a:tblPr firstRow="1" bandRow="1">
                    <a:tableStyleId>{69012ECD-51FC-41F1-AA8D-1B2483CD663E}</a:tableStyleId>
                  </a:tblPr>
                  <a:tblGrid>
                    <a:gridCol w="2756114">
                      <a:extLst>
                        <a:ext uri="{9D8B030D-6E8A-4147-A177-3AD203B41FA5}">
                          <a16:colId xmlns:a16="http://schemas.microsoft.com/office/drawing/2014/main" val="20000"/>
                        </a:ext>
                      </a:extLst>
                    </a:gridCol>
                    <a:gridCol w="1127502">
                      <a:extLst>
                        <a:ext uri="{9D8B030D-6E8A-4147-A177-3AD203B41FA5}">
                          <a16:colId xmlns:a16="http://schemas.microsoft.com/office/drawing/2014/main" val="20001"/>
                        </a:ext>
                      </a:extLst>
                    </a:gridCol>
                    <a:gridCol w="1064863">
                      <a:extLst>
                        <a:ext uri="{9D8B030D-6E8A-4147-A177-3AD203B41FA5}">
                          <a16:colId xmlns:a16="http://schemas.microsoft.com/office/drawing/2014/main" val="20002"/>
                        </a:ext>
                      </a:extLst>
                    </a:gridCol>
                    <a:gridCol w="1190141">
                      <a:extLst>
                        <a:ext uri="{9D8B030D-6E8A-4147-A177-3AD203B41FA5}">
                          <a16:colId xmlns:a16="http://schemas.microsoft.com/office/drawing/2014/main" val="20003"/>
                        </a:ext>
                      </a:extLst>
                    </a:gridCol>
                    <a:gridCol w="1252780">
                      <a:extLst>
                        <a:ext uri="{9D8B030D-6E8A-4147-A177-3AD203B41FA5}">
                          <a16:colId xmlns:a16="http://schemas.microsoft.com/office/drawing/2014/main" val="20004"/>
                        </a:ext>
                      </a:extLst>
                    </a:gridCol>
                  </a:tblGrid>
                  <a:tr h="302570">
                    <a:tc>
                      <a:txBody>
                        <a:bodyPr/>
                        <a:lstStyle/>
                        <a:p>
                          <a:pPr algn="ctr"/>
                          <a:endParaRPr lang="zh-CN" altLang="en-US" sz="1600" dirty="0">
                            <a:latin typeface="Times New Roman" panose="02020603050405020304" pitchFamily="18" charset="0"/>
                            <a:ea typeface="+mn-ea"/>
                          </a:endParaRPr>
                        </a:p>
                      </a:txBody>
                      <a:tcPr anchor="ctr"/>
                    </a:tc>
                    <a:tc>
                      <a:txBody>
                        <a:bodyPr/>
                        <a:lstStyle/>
                        <a:p>
                          <a:pPr algn="ctr"/>
                          <a:r>
                            <a:rPr lang="zh-CN" altLang="en-US" sz="1600" dirty="0">
                              <a:latin typeface="Times New Roman" panose="02020603050405020304" pitchFamily="18" charset="0"/>
                              <a:ea typeface="+mn-ea"/>
                            </a:rPr>
                            <a:t>量子效率</a:t>
                          </a:r>
                        </a:p>
                      </a:txBody>
                      <a:tcPr anchor="ctr"/>
                    </a:tc>
                    <a:tc>
                      <a:txBody>
                        <a:bodyPr/>
                        <a:lstStyle/>
                        <a:p>
                          <a:pPr algn="ctr"/>
                          <a:r>
                            <a:rPr lang="zh-CN" altLang="en-US" sz="1600" dirty="0">
                              <a:latin typeface="Times New Roman" panose="02020603050405020304" pitchFamily="18" charset="0"/>
                              <a:ea typeface="+mn-ea"/>
                            </a:rPr>
                            <a:t>时间抖动</a:t>
                          </a:r>
                        </a:p>
                      </a:txBody>
                      <a:tcPr anchor="ctr"/>
                    </a:tc>
                    <a:tc>
                      <a:txBody>
                        <a:bodyPr/>
                        <a:lstStyle/>
                        <a:p>
                          <a:pPr algn="ctr"/>
                          <a:r>
                            <a:rPr lang="zh-CN" altLang="en-US" sz="1600" dirty="0">
                              <a:latin typeface="Times New Roman" panose="02020603050405020304" pitchFamily="18" charset="0"/>
                              <a:ea typeface="+mn-ea"/>
                            </a:rPr>
                            <a:t>暗计数率</a:t>
                          </a:r>
                        </a:p>
                      </a:txBody>
                      <a:tcPr anchor="ctr"/>
                    </a:tc>
                    <a:tc>
                      <a:txBody>
                        <a:bodyPr/>
                        <a:lstStyle/>
                        <a:p>
                          <a:pPr algn="ctr"/>
                          <a:r>
                            <a:rPr lang="zh-CN" altLang="en-US" sz="1600" dirty="0">
                              <a:latin typeface="Times New Roman" panose="02020603050405020304" pitchFamily="18" charset="0"/>
                              <a:ea typeface="+mn-ea"/>
                            </a:rPr>
                            <a:t>最大计数率</a:t>
                          </a:r>
                        </a:p>
                      </a:txBody>
                      <a:tcPr anchor="ctr"/>
                    </a:tc>
                    <a:extLst>
                      <a:ext uri="{0D108BD9-81ED-4DB2-BD59-A6C34878D82A}">
                        <a16:rowId xmlns:a16="http://schemas.microsoft.com/office/drawing/2014/main" val="10000"/>
                      </a:ext>
                    </a:extLst>
                  </a:tr>
                  <a:tr h="302570">
                    <a:tc>
                      <a:txBody>
                        <a:bodyPr/>
                        <a:lstStyle/>
                        <a:p>
                          <a:pPr algn="ctr"/>
                          <a:r>
                            <a:rPr lang="en-US" altLang="zh-CN" sz="1600" dirty="0" err="1">
                              <a:latin typeface="Times New Roman" panose="02020603050405020304" pitchFamily="18" charset="0"/>
                              <a:ea typeface="+mn-ea"/>
                            </a:rPr>
                            <a:t>InGaAs</a:t>
                          </a:r>
                          <a:r>
                            <a:rPr lang="en-US" altLang="zh-CN" sz="1600" baseline="0" dirty="0">
                              <a:latin typeface="Times New Roman" panose="02020603050405020304" pitchFamily="18" charset="0"/>
                              <a:ea typeface="+mn-ea"/>
                            </a:rPr>
                            <a:t> SPAD (gated)</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10 %</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0.370 ns</a:t>
                          </a:r>
                          <a:endParaRPr lang="zh-CN" altLang="en-US" sz="1600" dirty="0">
                            <a:latin typeface="Times New Roman" panose="02020603050405020304" pitchFamily="18" charset="0"/>
                            <a:ea typeface="+mn-ea"/>
                          </a:endParaRPr>
                        </a:p>
                      </a:txBody>
                      <a:tcPr anchor="ctr"/>
                    </a:tc>
                    <a:tc>
                      <a:txBody>
                        <a:bodyPr/>
                        <a:lstStyle/>
                        <a:p>
                          <a:pPr algn="ctr"/>
                          <a14:m>
                            <m:oMath xmlns:m="http://schemas.openxmlformats.org/officeDocument/2006/math">
                              <m:r>
                                <a:rPr lang="en-US" altLang="zh-CN" sz="1600" dirty="0" smtClean="0">
                                  <a:latin typeface="Cambria Math" panose="02040503050406030204" pitchFamily="18" charset="0"/>
                                  <a:ea typeface="+mn-ea"/>
                                </a:rPr>
                                <m:t>91 </m:t>
                              </m:r>
                            </m:oMath>
                          </a14:m>
                          <a:r>
                            <a:rPr lang="en-US" altLang="zh-CN" sz="1600" dirty="0">
                              <a:latin typeface="Times New Roman" panose="02020603050405020304" pitchFamily="18" charset="0"/>
                              <a:ea typeface="+mn-ea"/>
                            </a:rPr>
                            <a:t>/s</a:t>
                          </a:r>
                          <a:endParaRPr lang="zh-CN" altLang="en-US" sz="1600" dirty="0">
                            <a:latin typeface="Times New Roman" panose="02020603050405020304" pitchFamily="18" charset="0"/>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dirty="0" smtClean="0">
                                      <a:latin typeface="Cambria Math" panose="02040503050406030204" pitchFamily="18" charset="0"/>
                                      <a:ea typeface="+mn-ea"/>
                                    </a:rPr>
                                  </m:ctrlPr>
                                </m:sSupPr>
                                <m:e>
                                  <m:r>
                                    <a:rPr lang="en-US" altLang="zh-CN" sz="1600" dirty="0" smtClean="0">
                                      <a:latin typeface="Cambria Math" panose="02040503050406030204" pitchFamily="18" charset="0"/>
                                      <a:ea typeface="+mn-ea"/>
                                    </a:rPr>
                                    <m:t>10</m:t>
                                  </m:r>
                                </m:e>
                                <m:sup>
                                  <m:r>
                                    <a:rPr lang="en-US" altLang="zh-CN" sz="1600" dirty="0" smtClean="0">
                                      <a:latin typeface="Cambria Math" panose="02040503050406030204" pitchFamily="18" charset="0"/>
                                      <a:ea typeface="+mn-ea"/>
                                    </a:rPr>
                                    <m:t>4</m:t>
                                  </m:r>
                                </m:sup>
                              </m:sSup>
                            </m:oMath>
                          </a14:m>
                          <a:r>
                            <a:rPr lang="en-US" altLang="zh-CN" sz="1600" dirty="0">
                              <a:latin typeface="Times New Roman" panose="02020603050405020304" pitchFamily="18" charset="0"/>
                              <a:ea typeface="+mn-ea"/>
                            </a:rPr>
                            <a:t>/s</a:t>
                          </a:r>
                          <a:endParaRPr lang="zh-CN" altLang="en-US" sz="1600" dirty="0">
                            <a:latin typeface="Times New Roman" panose="02020603050405020304" pitchFamily="18" charset="0"/>
                            <a:ea typeface="+mn-ea"/>
                          </a:endParaRPr>
                        </a:p>
                      </a:txBody>
                      <a:tcPr anchor="ctr"/>
                    </a:tc>
                    <a:extLst>
                      <a:ext uri="{0D108BD9-81ED-4DB2-BD59-A6C34878D82A}">
                        <a16:rowId xmlns:a16="http://schemas.microsoft.com/office/drawing/2014/main" val="10001"/>
                      </a:ext>
                    </a:extLst>
                  </a:tr>
                  <a:tr h="522620">
                    <a:tc>
                      <a:txBody>
                        <a:bodyPr/>
                        <a:lstStyle/>
                        <a:p>
                          <a:pPr algn="ctr"/>
                          <a:r>
                            <a:rPr lang="en-US" altLang="zh-CN" sz="1600" dirty="0" err="1">
                              <a:latin typeface="Times New Roman" panose="02020603050405020304" pitchFamily="18" charset="0"/>
                              <a:ea typeface="+mn-ea"/>
                            </a:rPr>
                            <a:t>InGaAs</a:t>
                          </a:r>
                          <a:r>
                            <a:rPr lang="en-US" altLang="zh-CN" sz="1600" dirty="0">
                              <a:latin typeface="Times New Roman" panose="02020603050405020304" pitchFamily="18" charset="0"/>
                              <a:ea typeface="+mn-ea"/>
                            </a:rPr>
                            <a:t> SPAD (self-differencing)</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10 %</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0.055 ns</a:t>
                          </a:r>
                          <a:endParaRPr lang="zh-CN" altLang="en-US" sz="1600" dirty="0">
                            <a:latin typeface="Times New Roman" panose="02020603050405020304" pitchFamily="18" charset="0"/>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dirty="0" smtClean="0">
                                      <a:latin typeface="Cambria Math" panose="02040503050406030204" pitchFamily="18" charset="0"/>
                                      <a:ea typeface="+mn-ea"/>
                                    </a:rPr>
                                  </m:ctrlPr>
                                </m:sSupPr>
                                <m:e>
                                  <m:r>
                                    <a:rPr lang="en-US" altLang="zh-CN" sz="1600" dirty="0" smtClean="0">
                                      <a:latin typeface="Cambria Math" panose="02040503050406030204" pitchFamily="18" charset="0"/>
                                      <a:ea typeface="+mn-ea"/>
                                    </a:rPr>
                                    <m:t>1.6×10</m:t>
                                  </m:r>
                                </m:e>
                                <m:sup>
                                  <m:r>
                                    <a:rPr lang="en-US" altLang="zh-CN" sz="1600" dirty="0" smtClean="0">
                                      <a:latin typeface="Cambria Math" panose="02040503050406030204" pitchFamily="18" charset="0"/>
                                      <a:ea typeface="+mn-ea"/>
                                    </a:rPr>
                                    <m:t>4</m:t>
                                  </m:r>
                                </m:sup>
                              </m:sSup>
                              <m:r>
                                <a:rPr lang="en-US" altLang="zh-CN" sz="1600" dirty="0" smtClean="0">
                                  <a:latin typeface="Cambria Math" panose="02040503050406030204" pitchFamily="18" charset="0"/>
                                  <a:ea typeface="+mn-ea"/>
                                </a:rPr>
                                <m:t> </m:t>
                              </m:r>
                            </m:oMath>
                          </a14:m>
                          <a:r>
                            <a:rPr lang="en-US" altLang="zh-CN" sz="1600" dirty="0">
                              <a:latin typeface="Times New Roman" panose="02020603050405020304" pitchFamily="18" charset="0"/>
                              <a:ea typeface="+mn-ea"/>
                            </a:rPr>
                            <a:t>/s</a:t>
                          </a:r>
                          <a:endParaRPr lang="zh-CN" altLang="en-US" sz="1600" dirty="0">
                            <a:latin typeface="Times New Roman" panose="02020603050405020304" pitchFamily="18" charset="0"/>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dirty="0" smtClean="0">
                                      <a:latin typeface="Cambria Math" panose="02040503050406030204" pitchFamily="18" charset="0"/>
                                      <a:ea typeface="+mn-ea"/>
                                    </a:rPr>
                                  </m:ctrlPr>
                                </m:sSupPr>
                                <m:e>
                                  <m:r>
                                    <a:rPr lang="en-US" altLang="zh-CN" sz="1600" dirty="0" smtClean="0">
                                      <a:latin typeface="Cambria Math" panose="02040503050406030204" pitchFamily="18" charset="0"/>
                                      <a:ea typeface="+mn-ea"/>
                                    </a:rPr>
                                    <m:t>10</m:t>
                                  </m:r>
                                </m:e>
                                <m:sup>
                                  <m:r>
                                    <a:rPr lang="en-US" altLang="zh-CN" sz="1600" dirty="0" smtClean="0">
                                      <a:latin typeface="Cambria Math" panose="02040503050406030204" pitchFamily="18" charset="0"/>
                                      <a:ea typeface="+mn-ea"/>
                                    </a:rPr>
                                    <m:t>8</m:t>
                                  </m:r>
                                </m:sup>
                              </m:sSup>
                            </m:oMath>
                          </a14:m>
                          <a:r>
                            <a:rPr lang="en-US" altLang="zh-CN" sz="1600" dirty="0">
                              <a:latin typeface="Times New Roman" panose="02020603050405020304" pitchFamily="18" charset="0"/>
                              <a:ea typeface="+mn-ea"/>
                            </a:rPr>
                            <a:t>/s</a:t>
                          </a:r>
                          <a:endParaRPr lang="zh-CN" altLang="en-US" sz="1600" dirty="0">
                            <a:latin typeface="Times New Roman" panose="02020603050405020304" pitchFamily="18" charset="0"/>
                            <a:ea typeface="+mn-ea"/>
                          </a:endParaRPr>
                        </a:p>
                      </a:txBody>
                      <a:tcPr anchor="ctr"/>
                    </a:tc>
                    <a:extLst>
                      <a:ext uri="{0D108BD9-81ED-4DB2-BD59-A6C34878D82A}">
                        <a16:rowId xmlns:a16="http://schemas.microsoft.com/office/drawing/2014/main" val="10002"/>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2201143249"/>
                  </p:ext>
                </p:extLst>
              </p:nvPr>
            </p:nvGraphicFramePr>
            <p:xfrm>
              <a:off x="838200" y="4084320"/>
              <a:ext cx="7391400" cy="1249680"/>
            </p:xfrm>
            <a:graphic>
              <a:graphicData uri="http://schemas.openxmlformats.org/drawingml/2006/table">
                <a:tbl>
                  <a:tblPr firstRow="1" bandRow="1">
                    <a:tableStyleId>{69012ECD-51FC-41F1-AA8D-1B2483CD663E}</a:tableStyleId>
                  </a:tblPr>
                  <a:tblGrid>
                    <a:gridCol w="2756114">
                      <a:extLst>
                        <a:ext uri="{9D8B030D-6E8A-4147-A177-3AD203B41FA5}">
                          <a16:colId xmlns:a16="http://schemas.microsoft.com/office/drawing/2014/main" val="20000"/>
                        </a:ext>
                      </a:extLst>
                    </a:gridCol>
                    <a:gridCol w="1127502">
                      <a:extLst>
                        <a:ext uri="{9D8B030D-6E8A-4147-A177-3AD203B41FA5}">
                          <a16:colId xmlns:a16="http://schemas.microsoft.com/office/drawing/2014/main" val="20001"/>
                        </a:ext>
                      </a:extLst>
                    </a:gridCol>
                    <a:gridCol w="1064863">
                      <a:extLst>
                        <a:ext uri="{9D8B030D-6E8A-4147-A177-3AD203B41FA5}">
                          <a16:colId xmlns:a16="http://schemas.microsoft.com/office/drawing/2014/main" val="20002"/>
                        </a:ext>
                      </a:extLst>
                    </a:gridCol>
                    <a:gridCol w="1190141">
                      <a:extLst>
                        <a:ext uri="{9D8B030D-6E8A-4147-A177-3AD203B41FA5}">
                          <a16:colId xmlns:a16="http://schemas.microsoft.com/office/drawing/2014/main" val="20003"/>
                        </a:ext>
                      </a:extLst>
                    </a:gridCol>
                    <a:gridCol w="1252780">
                      <a:extLst>
                        <a:ext uri="{9D8B030D-6E8A-4147-A177-3AD203B41FA5}">
                          <a16:colId xmlns:a16="http://schemas.microsoft.com/office/drawing/2014/main" val="20004"/>
                        </a:ext>
                      </a:extLst>
                    </a:gridCol>
                  </a:tblGrid>
                  <a:tr h="335280">
                    <a:tc>
                      <a:txBody>
                        <a:bodyPr/>
                        <a:lstStyle/>
                        <a:p>
                          <a:pPr algn="ctr"/>
                          <a:endParaRPr lang="zh-CN" altLang="en-US" sz="1600" dirty="0">
                            <a:latin typeface="Times New Roman" panose="02020603050405020304" pitchFamily="18" charset="0"/>
                            <a:ea typeface="+mn-ea"/>
                          </a:endParaRPr>
                        </a:p>
                      </a:txBody>
                      <a:tcPr anchor="ctr"/>
                    </a:tc>
                    <a:tc>
                      <a:txBody>
                        <a:bodyPr/>
                        <a:lstStyle/>
                        <a:p>
                          <a:pPr algn="ctr"/>
                          <a:r>
                            <a:rPr lang="zh-CN" altLang="en-US" sz="1600" dirty="0">
                              <a:latin typeface="Times New Roman" panose="02020603050405020304" pitchFamily="18" charset="0"/>
                              <a:ea typeface="+mn-ea"/>
                            </a:rPr>
                            <a:t>量子效率</a:t>
                          </a:r>
                        </a:p>
                      </a:txBody>
                      <a:tcPr anchor="ctr"/>
                    </a:tc>
                    <a:tc>
                      <a:txBody>
                        <a:bodyPr/>
                        <a:lstStyle/>
                        <a:p>
                          <a:pPr algn="ctr"/>
                          <a:r>
                            <a:rPr lang="zh-CN" altLang="en-US" sz="1600" dirty="0">
                              <a:latin typeface="Times New Roman" panose="02020603050405020304" pitchFamily="18" charset="0"/>
                              <a:ea typeface="+mn-ea"/>
                            </a:rPr>
                            <a:t>时间抖动</a:t>
                          </a:r>
                        </a:p>
                      </a:txBody>
                      <a:tcPr anchor="ctr"/>
                    </a:tc>
                    <a:tc>
                      <a:txBody>
                        <a:bodyPr/>
                        <a:lstStyle/>
                        <a:p>
                          <a:pPr algn="ctr"/>
                          <a:r>
                            <a:rPr lang="zh-CN" altLang="en-US" sz="1600" dirty="0">
                              <a:latin typeface="Times New Roman" panose="02020603050405020304" pitchFamily="18" charset="0"/>
                              <a:ea typeface="+mn-ea"/>
                            </a:rPr>
                            <a:t>暗计数率</a:t>
                          </a:r>
                        </a:p>
                      </a:txBody>
                      <a:tcPr anchor="ctr"/>
                    </a:tc>
                    <a:tc>
                      <a:txBody>
                        <a:bodyPr/>
                        <a:lstStyle/>
                        <a:p>
                          <a:pPr algn="ctr"/>
                          <a:r>
                            <a:rPr lang="zh-CN" altLang="en-US" sz="1600" dirty="0">
                              <a:latin typeface="Times New Roman" panose="02020603050405020304" pitchFamily="18" charset="0"/>
                              <a:ea typeface="+mn-ea"/>
                            </a:rPr>
                            <a:t>最大计数率</a:t>
                          </a:r>
                        </a:p>
                      </a:txBody>
                      <a:tcPr anchor="ctr"/>
                    </a:tc>
                    <a:extLst>
                      <a:ext uri="{0D108BD9-81ED-4DB2-BD59-A6C34878D82A}">
                        <a16:rowId xmlns:a16="http://schemas.microsoft.com/office/drawing/2014/main" val="10000"/>
                      </a:ext>
                    </a:extLst>
                  </a:tr>
                  <a:tr h="335280">
                    <a:tc>
                      <a:txBody>
                        <a:bodyPr/>
                        <a:lstStyle/>
                        <a:p>
                          <a:pPr algn="ctr"/>
                          <a:r>
                            <a:rPr lang="en-US" altLang="zh-CN" sz="1600" dirty="0" err="1">
                              <a:latin typeface="Times New Roman" panose="02020603050405020304" pitchFamily="18" charset="0"/>
                              <a:ea typeface="+mn-ea"/>
                            </a:rPr>
                            <a:t>InGaAs</a:t>
                          </a:r>
                          <a:r>
                            <a:rPr lang="en-US" altLang="zh-CN" sz="1600" baseline="0" dirty="0">
                              <a:latin typeface="Times New Roman" panose="02020603050405020304" pitchFamily="18" charset="0"/>
                              <a:ea typeface="+mn-ea"/>
                            </a:rPr>
                            <a:t> SPAD (gated)</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10 %</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0.370 ns</a:t>
                          </a:r>
                          <a:endParaRPr lang="zh-CN" altLang="en-US" sz="1600" dirty="0">
                            <a:latin typeface="Times New Roman" panose="02020603050405020304" pitchFamily="18" charset="0"/>
                            <a:ea typeface="+mn-ea"/>
                          </a:endParaRPr>
                        </a:p>
                      </a:txBody>
                      <a:tcPr anchor="ctr"/>
                    </a:tc>
                    <a:tc>
                      <a:txBody>
                        <a:bodyPr/>
                        <a:lstStyle/>
                        <a:p>
                          <a:endParaRPr lang="zh-CN"/>
                        </a:p>
                      </a:txBody>
                      <a:tcPr anchor="ctr">
                        <a:blipFill>
                          <a:blip r:embed="rId2"/>
                          <a:stretch>
                            <a:fillRect l="-416923" t="-107273" r="-106667" b="-196364"/>
                          </a:stretch>
                        </a:blipFill>
                      </a:tcPr>
                    </a:tc>
                    <a:tc>
                      <a:txBody>
                        <a:bodyPr/>
                        <a:lstStyle/>
                        <a:p>
                          <a:endParaRPr lang="zh-CN"/>
                        </a:p>
                      </a:txBody>
                      <a:tcPr anchor="ctr">
                        <a:blipFill>
                          <a:blip r:embed="rId2"/>
                          <a:stretch>
                            <a:fillRect l="-489320" t="-107273" r="-971" b="-196364"/>
                          </a:stretch>
                        </a:blipFill>
                      </a:tcPr>
                    </a:tc>
                    <a:extLst>
                      <a:ext uri="{0D108BD9-81ED-4DB2-BD59-A6C34878D82A}">
                        <a16:rowId xmlns:a16="http://schemas.microsoft.com/office/drawing/2014/main" val="10001"/>
                      </a:ext>
                    </a:extLst>
                  </a:tr>
                  <a:tr h="579120">
                    <a:tc>
                      <a:txBody>
                        <a:bodyPr/>
                        <a:lstStyle/>
                        <a:p>
                          <a:pPr algn="ctr"/>
                          <a:r>
                            <a:rPr lang="en-US" altLang="zh-CN" sz="1600" dirty="0" err="1">
                              <a:latin typeface="Times New Roman" panose="02020603050405020304" pitchFamily="18" charset="0"/>
                              <a:ea typeface="+mn-ea"/>
                            </a:rPr>
                            <a:t>InGaAs</a:t>
                          </a:r>
                          <a:r>
                            <a:rPr lang="en-US" altLang="zh-CN" sz="1600" dirty="0">
                              <a:latin typeface="Times New Roman" panose="02020603050405020304" pitchFamily="18" charset="0"/>
                              <a:ea typeface="+mn-ea"/>
                            </a:rPr>
                            <a:t> SPAD (self-differencing)</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10 %</a:t>
                          </a:r>
                          <a:endParaRPr lang="zh-CN" altLang="en-US" sz="1600" dirty="0">
                            <a:latin typeface="Times New Roman" panose="02020603050405020304" pitchFamily="18" charset="0"/>
                            <a:ea typeface="+mn-ea"/>
                          </a:endParaRPr>
                        </a:p>
                      </a:txBody>
                      <a:tcPr anchor="ctr"/>
                    </a:tc>
                    <a:tc>
                      <a:txBody>
                        <a:bodyPr/>
                        <a:lstStyle/>
                        <a:p>
                          <a:pPr algn="ctr"/>
                          <a:r>
                            <a:rPr lang="en-US" altLang="zh-CN" sz="1600" dirty="0">
                              <a:latin typeface="Times New Roman" panose="02020603050405020304" pitchFamily="18" charset="0"/>
                              <a:ea typeface="+mn-ea"/>
                            </a:rPr>
                            <a:t>0.055 ns</a:t>
                          </a:r>
                          <a:endParaRPr lang="zh-CN" altLang="en-US" sz="1600" dirty="0">
                            <a:latin typeface="Times New Roman" panose="02020603050405020304" pitchFamily="18" charset="0"/>
                            <a:ea typeface="+mn-ea"/>
                          </a:endParaRPr>
                        </a:p>
                      </a:txBody>
                      <a:tcPr anchor="ctr"/>
                    </a:tc>
                    <a:tc>
                      <a:txBody>
                        <a:bodyPr/>
                        <a:lstStyle/>
                        <a:p>
                          <a:endParaRPr lang="zh-CN"/>
                        </a:p>
                      </a:txBody>
                      <a:tcPr anchor="ctr">
                        <a:blipFill>
                          <a:blip r:embed="rId2"/>
                          <a:stretch>
                            <a:fillRect l="-416923" t="-120000" r="-106667" b="-13684"/>
                          </a:stretch>
                        </a:blipFill>
                      </a:tcPr>
                    </a:tc>
                    <a:tc>
                      <a:txBody>
                        <a:bodyPr/>
                        <a:lstStyle/>
                        <a:p>
                          <a:endParaRPr lang="zh-CN"/>
                        </a:p>
                      </a:txBody>
                      <a:tcPr anchor="ctr">
                        <a:blipFill>
                          <a:blip r:embed="rId2"/>
                          <a:stretch>
                            <a:fillRect l="-489320" t="-120000" r="-971" b="-13684"/>
                          </a:stretch>
                        </a:blipFill>
                      </a:tcPr>
                    </a:tc>
                    <a:extLst>
                      <a:ext uri="{0D108BD9-81ED-4DB2-BD59-A6C34878D82A}">
                        <a16:rowId xmlns:a16="http://schemas.microsoft.com/office/drawing/2014/main" val="10002"/>
                      </a:ext>
                    </a:extLst>
                  </a:tr>
                </a:tbl>
              </a:graphicData>
            </a:graphic>
          </p:graphicFrame>
        </mc:Fallback>
      </mc:AlternateContent>
      <p:sp>
        <p:nvSpPr>
          <p:cNvPr id="13" name="矩形 12"/>
          <p:cNvSpPr/>
          <p:nvPr/>
        </p:nvSpPr>
        <p:spPr>
          <a:xfrm>
            <a:off x="838200" y="5668597"/>
            <a:ext cx="8764203" cy="523220"/>
          </a:xfrm>
          <a:prstGeom prst="rect">
            <a:avLst/>
          </a:prstGeom>
        </p:spPr>
        <p:txBody>
          <a:bodyPr wrap="square">
            <a:spAutoFit/>
          </a:bodyPr>
          <a:lstStyle/>
          <a:p>
            <a:r>
              <a:rPr lang="en-US" altLang="zh-CN" sz="1400" i="1" dirty="0">
                <a:latin typeface="Times New Roman" panose="02020603050405020304" pitchFamily="18" charset="0"/>
                <a:cs typeface="Times New Roman" panose="02020603050405020304" pitchFamily="18" charset="0"/>
              </a:rPr>
              <a:t>C. </a:t>
            </a:r>
            <a:r>
              <a:rPr lang="en-US" altLang="zh-CN" sz="1400" i="1" dirty="0" err="1">
                <a:latin typeface="Times New Roman" panose="02020603050405020304" pitchFamily="18" charset="0"/>
                <a:cs typeface="Times New Roman" panose="02020603050405020304" pitchFamily="18" charset="0"/>
              </a:rPr>
              <a:t>Gobby</a:t>
            </a:r>
            <a:r>
              <a:rPr lang="en-US" altLang="zh-CN" sz="1400" i="1" dirty="0">
                <a:latin typeface="Times New Roman" panose="02020603050405020304" pitchFamily="18" charset="0"/>
                <a:cs typeface="Times New Roman" panose="02020603050405020304" pitchFamily="18" charset="0"/>
              </a:rPr>
              <a:t>, Z. L. Yuan, and A. J. Shields, Appl. Phys. Lett. 84, 3762 (2004).</a:t>
            </a:r>
          </a:p>
          <a:p>
            <a:r>
              <a:rPr lang="en-US" altLang="zh-CN" sz="1400" i="1" dirty="0">
                <a:latin typeface="Times New Roman" panose="02020603050405020304" pitchFamily="18" charset="0"/>
                <a:cs typeface="Times New Roman" panose="02020603050405020304" pitchFamily="18" charset="0"/>
              </a:rPr>
              <a:t>A. R. Dixon, Z. L. Yuan, J. F. Dynes, et al, Opt. Express 16, 18790 (2008).</a:t>
            </a:r>
          </a:p>
        </p:txBody>
      </p:sp>
    </p:spTree>
    <p:extLst>
      <p:ext uri="{BB962C8B-B14F-4D97-AF65-F5344CB8AC3E}">
        <p14:creationId xmlns:p14="http://schemas.microsoft.com/office/powerpoint/2010/main" val="3245877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SNSPD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99" y="4413844"/>
            <a:ext cx="3118941" cy="1732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701" y="4360970"/>
            <a:ext cx="2743200" cy="1921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762000" y="1098666"/>
            <a:ext cx="7696200" cy="3200876"/>
          </a:xfrm>
          <a:prstGeom prst="rect">
            <a:avLst/>
          </a:prstGeom>
        </p:spPr>
        <p:txBody>
          <a:bodyPr wrap="square">
            <a:spAutoFit/>
          </a:bodyPr>
          <a:lstStyle/>
          <a:p>
            <a:pPr marL="342900" lvl="0" indent="-342900">
              <a:spcBef>
                <a:spcPts val="600"/>
              </a:spcBef>
              <a:buSzPct val="760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待机状态：超导材料纳米线处于超导状态，其中的电流处于临界电流以下</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spcBef>
                <a:spcPts val="600"/>
              </a:spcBef>
              <a:buSzPct val="760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入射光子造成局部加热效应，超导纳米线的局部区域变成普通电阻，（同一横截面上）其余地方的电流密度增大，如果大于临界电流，则整个横截面都变成普通电阻，从而产生响应电信号</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spcBef>
                <a:spcPts val="600"/>
              </a:spcBef>
              <a:buSzPct val="760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由于电阻增大，导致整个电路的电流再次下降至临界电流以下，纳米线恢复超导状态</a:t>
            </a:r>
          </a:p>
        </p:txBody>
      </p:sp>
      <p:sp>
        <p:nvSpPr>
          <p:cNvPr id="7" name="页脚占位符 6">
            <a:extLst>
              <a:ext uri="{FF2B5EF4-FFF2-40B4-BE49-F238E27FC236}">
                <a16:creationId xmlns:a16="http://schemas.microsoft.com/office/drawing/2014/main" id="{8BD43CFE-3A74-4AD6-AC1A-358F0DD55105}"/>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99489575-604A-49BA-A50F-54EBAB327AD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82</a:t>
            </a:fld>
            <a:endParaRPr lang="en-US" dirty="0"/>
          </a:p>
        </p:txBody>
      </p:sp>
    </p:spTree>
    <p:extLst>
      <p:ext uri="{BB962C8B-B14F-4D97-AF65-F5344CB8AC3E}">
        <p14:creationId xmlns:p14="http://schemas.microsoft.com/office/powerpoint/2010/main" val="347741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SNSPD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p:txBody>
      </p:sp>
      <p:sp>
        <p:nvSpPr>
          <p:cNvPr id="12" name="内容占位符 2"/>
          <p:cNvSpPr>
            <a:spLocks noGrp="1"/>
          </p:cNvSpPr>
          <p:nvPr>
            <p:ph sz="quarter" idx="1"/>
          </p:nvPr>
        </p:nvSpPr>
        <p:spPr>
          <a:xfrm>
            <a:off x="457198" y="990600"/>
            <a:ext cx="8229601" cy="3200400"/>
          </a:xfrm>
        </p:spPr>
        <p:txBody>
          <a:bodyPr>
            <a:no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主要优点：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响应时间抖动小</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光激发热电子的扩散速度快</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响应恢复时间短</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光激发热电子可以通过电子</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声子散射迅速弛豫</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暗计数率低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工作温度远低于超导临界温度</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本征量子效率较高</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材料本征吸收效率较高</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主要缺点：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器件实际量子效率有待提高</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单根纳米线宽度只有约</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100nm</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，但可以通过蜿蜒结构、谐振腔、光纤耦合等方式来提高</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工作温度很低</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材料生长较困难</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目前只能在蓝宝石和</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MgO</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上衬底上生长</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典型器件指标</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7" name="表格 16"/>
              <p:cNvGraphicFramePr>
                <a:graphicFrameLocks noGrp="1"/>
              </p:cNvGraphicFramePr>
              <p:nvPr>
                <p:extLst>
                  <p:ext uri="{D42A27DB-BD31-4B8C-83A1-F6EECF244321}">
                    <p14:modId xmlns:p14="http://schemas.microsoft.com/office/powerpoint/2010/main" val="335514839"/>
                  </p:ext>
                </p:extLst>
              </p:nvPr>
            </p:nvGraphicFramePr>
            <p:xfrm>
              <a:off x="304800" y="4953000"/>
              <a:ext cx="8568953" cy="1101564"/>
            </p:xfrm>
            <a:graphic>
              <a:graphicData uri="http://schemas.openxmlformats.org/drawingml/2006/table">
                <a:tbl>
                  <a:tblPr firstRow="1" bandRow="1">
                    <a:tableStyleId>{69012ECD-51FC-41F1-AA8D-1B2483CD663E}</a:tableStyleId>
                  </a:tblPr>
                  <a:tblGrid>
                    <a:gridCol w="2016224">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728193">
                      <a:extLst>
                        <a:ext uri="{9D8B030D-6E8A-4147-A177-3AD203B41FA5}">
                          <a16:colId xmlns:a16="http://schemas.microsoft.com/office/drawing/2014/main" val="20005"/>
                        </a:ext>
                      </a:extLst>
                    </a:gridCol>
                  </a:tblGrid>
                  <a:tr h="367188">
                    <a:tc>
                      <a:txBody>
                        <a:bodyPr/>
                        <a:lstStyle/>
                        <a:p>
                          <a:pPr algn="ct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latin typeface="Times New Roman" panose="02020603050405020304" pitchFamily="18" charset="0"/>
                            </a:rPr>
                            <a:t>量子效率</a:t>
                          </a:r>
                        </a:p>
                      </a:txBody>
                      <a:tcPr anchor="ctr"/>
                    </a:tc>
                    <a:tc>
                      <a:txBody>
                        <a:bodyPr/>
                        <a:lstStyle/>
                        <a:p>
                          <a:pPr algn="ctr"/>
                          <a:r>
                            <a:rPr lang="zh-CN" altLang="en-US" sz="1600" baseline="0" dirty="0">
                              <a:latin typeface="Times New Roman" panose="02020603050405020304" pitchFamily="18" charset="0"/>
                            </a:rPr>
                            <a:t>时间抖动</a:t>
                          </a:r>
                        </a:p>
                      </a:txBody>
                      <a:tcPr anchor="ctr"/>
                    </a:tc>
                    <a:tc>
                      <a:txBody>
                        <a:bodyPr/>
                        <a:lstStyle/>
                        <a:p>
                          <a:pPr algn="ctr"/>
                          <a:r>
                            <a:rPr lang="zh-CN" altLang="en-US" sz="1600" baseline="0" dirty="0">
                              <a:latin typeface="Times New Roman" panose="02020603050405020304" pitchFamily="18" charset="0"/>
                            </a:rPr>
                            <a:t>暗计数率</a:t>
                          </a:r>
                        </a:p>
                      </a:txBody>
                      <a:tcPr anchor="ctr"/>
                    </a:tc>
                    <a:tc>
                      <a:txBody>
                        <a:bodyPr/>
                        <a:lstStyle/>
                        <a:p>
                          <a:pPr algn="ctr"/>
                          <a:r>
                            <a:rPr lang="zh-CN" altLang="en-US" sz="1600" baseline="0" dirty="0">
                              <a:latin typeface="Times New Roman" panose="02020603050405020304" pitchFamily="18" charset="0"/>
                            </a:rPr>
                            <a:t>最大计数率</a:t>
                          </a:r>
                        </a:p>
                      </a:txBody>
                      <a:tcPr anchor="ctr"/>
                    </a:tc>
                    <a:tc>
                      <a:txBody>
                        <a:bodyPr/>
                        <a:lstStyle/>
                        <a:p>
                          <a:pPr algn="ctr"/>
                          <a:r>
                            <a:rPr lang="zh-CN" altLang="en-US" sz="1600" baseline="0" dirty="0">
                              <a:latin typeface="Times New Roman" panose="02020603050405020304" pitchFamily="18" charset="0"/>
                            </a:rPr>
                            <a:t>工作温度</a:t>
                          </a:r>
                        </a:p>
                      </a:txBody>
                      <a:tcPr anchor="ctr"/>
                    </a:tc>
                    <a:extLst>
                      <a:ext uri="{0D108BD9-81ED-4DB2-BD59-A6C34878D82A}">
                        <a16:rowId xmlns:a16="http://schemas.microsoft.com/office/drawing/2014/main" val="10000"/>
                      </a:ext>
                    </a:extLst>
                  </a:tr>
                  <a:tr h="367188">
                    <a:tc>
                      <a:txBody>
                        <a:bodyPr/>
                        <a:lstStyle/>
                        <a:p>
                          <a:pPr algn="ctr"/>
                          <a:r>
                            <a:rPr lang="zh-CN" altLang="en-US" sz="1600" baseline="0" dirty="0">
                              <a:latin typeface="Times New Roman" panose="02020603050405020304" pitchFamily="18" charset="0"/>
                            </a:rPr>
                            <a:t>蜿蜒结构</a:t>
                          </a:r>
                          <a:r>
                            <a:rPr lang="en-US" altLang="zh-CN" sz="1600" baseline="0" dirty="0">
                              <a:latin typeface="Times New Roman" panose="02020603050405020304" pitchFamily="18" charset="0"/>
                            </a:rPr>
                            <a:t>SNSPD</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latin typeface="Times New Roman" panose="02020603050405020304" pitchFamily="18" charset="0"/>
                            </a:rPr>
                            <a:t>器件</a:t>
                          </a:r>
                          <a:r>
                            <a:rPr lang="en-US" altLang="zh-CN" sz="1600" baseline="0" dirty="0">
                              <a:latin typeface="Times New Roman" panose="02020603050405020304" pitchFamily="18" charset="0"/>
                            </a:rPr>
                            <a:t>0.7 %</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latin typeface="Times New Roman" panose="02020603050405020304" pitchFamily="18" charset="0"/>
                            </a:rPr>
                            <a:t>0.06 ns</a:t>
                          </a:r>
                          <a:endParaRPr lang="zh-CN" altLang="en-US" sz="1600" baseline="0" dirty="0">
                            <a:latin typeface="Times New Roman" panose="02020603050405020304" pitchFamily="18" charset="0"/>
                          </a:endParaRPr>
                        </a:p>
                      </a:txBody>
                      <a:tcPr anchor="ctr"/>
                    </a:tc>
                    <a:tc>
                      <a:txBody>
                        <a:bodyPr/>
                        <a:lstStyle/>
                        <a:p>
                          <a:pPr algn="ctr"/>
                          <a14:m>
                            <m:oMath xmlns:m="http://schemas.openxmlformats.org/officeDocument/2006/math">
                              <m:r>
                                <a:rPr lang="en-US" altLang="zh-CN" sz="1600" baseline="0" smtClean="0">
                                  <a:latin typeface="Cambria Math" panose="02040503050406030204" pitchFamily="18" charset="0"/>
                                </a:rPr>
                                <m:t>10</m:t>
                              </m:r>
                            </m:oMath>
                          </a14:m>
                          <a:r>
                            <a:rPr lang="en-US" altLang="zh-CN" sz="1600" baseline="0" dirty="0">
                              <a:latin typeface="Times New Roman" panose="02020603050405020304" pitchFamily="18" charset="0"/>
                            </a:rPr>
                            <a:t>/s</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10</m:t>
                                  </m:r>
                                </m:e>
                                <m:sup>
                                  <m:r>
                                    <a:rPr lang="en-US" altLang="zh-CN" sz="1600" baseline="0" dirty="0" smtClean="0">
                                      <a:latin typeface="Cambria Math" panose="02040503050406030204" pitchFamily="18" charset="0"/>
                                    </a:rPr>
                                    <m:t>8</m:t>
                                  </m:r>
                                </m:sup>
                              </m:sSup>
                            </m:oMath>
                          </a14:m>
                          <a:r>
                            <a:rPr lang="en-US" altLang="zh-CN" sz="1600" baseline="0" dirty="0">
                              <a:latin typeface="Times New Roman" panose="02020603050405020304" pitchFamily="18" charset="0"/>
                            </a:rPr>
                            <a:t>/s</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a:latin typeface="Times New Roman" panose="02020603050405020304" pitchFamily="18" charset="0"/>
                            </a:rPr>
                            <a:t>3 K</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1"/>
                      </a:ext>
                    </a:extLst>
                  </a:tr>
                  <a:tr h="367188">
                    <a:tc>
                      <a:txBody>
                        <a:bodyPr/>
                        <a:lstStyle/>
                        <a:p>
                          <a:pPr algn="ctr"/>
                          <a:r>
                            <a:rPr lang="zh-CN" altLang="en-US" sz="1600" baseline="0" dirty="0">
                              <a:latin typeface="Times New Roman" panose="02020603050405020304" pitchFamily="18" charset="0"/>
                            </a:rPr>
                            <a:t>谐振腔结构</a:t>
                          </a:r>
                          <a:r>
                            <a:rPr lang="en-US" altLang="zh-CN" sz="1600" baseline="0" dirty="0">
                              <a:latin typeface="Times New Roman" panose="02020603050405020304" pitchFamily="18" charset="0"/>
                            </a:rPr>
                            <a:t>SNSPD</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latin typeface="Times New Roman" panose="02020603050405020304" pitchFamily="18" charset="0"/>
                            </a:rPr>
                            <a:t>本征</a:t>
                          </a:r>
                          <a:r>
                            <a:rPr lang="en-US" altLang="zh-CN" sz="1600" baseline="0" dirty="0">
                              <a:latin typeface="Times New Roman" panose="02020603050405020304" pitchFamily="18" charset="0"/>
                            </a:rPr>
                            <a:t>57 %</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latin typeface="Times New Roman" panose="02020603050405020304" pitchFamily="18" charset="0"/>
                            </a:rPr>
                            <a:t>0.03 ns</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latin typeface="Times New Roman" panose="02020603050405020304" pitchFamily="18" charset="0"/>
                            </a:rPr>
                            <a:t>…</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10</m:t>
                                  </m:r>
                                </m:e>
                                <m:sup>
                                  <m:r>
                                    <a:rPr lang="en-US" altLang="zh-CN" sz="1600" baseline="0" dirty="0" smtClean="0">
                                      <a:latin typeface="Cambria Math" panose="02040503050406030204" pitchFamily="18" charset="0"/>
                                    </a:rPr>
                                    <m:t>9</m:t>
                                  </m:r>
                                </m:sup>
                              </m:sSup>
                            </m:oMath>
                          </a14:m>
                          <a:r>
                            <a:rPr lang="en-US" altLang="zh-CN" sz="1600" baseline="0" dirty="0">
                              <a:latin typeface="Times New Roman" panose="02020603050405020304" pitchFamily="18" charset="0"/>
                            </a:rPr>
                            <a:t>/s</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a:latin typeface="Times New Roman" panose="02020603050405020304" pitchFamily="18" charset="0"/>
                            </a:rPr>
                            <a:t>1.5 K</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mc:Choice>
        <mc:Fallback xmlns="">
          <p:graphicFrame>
            <p:nvGraphicFramePr>
              <p:cNvPr id="17" name="表格 16"/>
              <p:cNvGraphicFramePr>
                <a:graphicFrameLocks noGrp="1"/>
              </p:cNvGraphicFramePr>
              <p:nvPr>
                <p:extLst>
                  <p:ext uri="{D42A27DB-BD31-4B8C-83A1-F6EECF244321}">
                    <p14:modId xmlns:p14="http://schemas.microsoft.com/office/powerpoint/2010/main" val="335514839"/>
                  </p:ext>
                </p:extLst>
              </p:nvPr>
            </p:nvGraphicFramePr>
            <p:xfrm>
              <a:off x="304800" y="4953000"/>
              <a:ext cx="8568953" cy="1101564"/>
            </p:xfrm>
            <a:graphic>
              <a:graphicData uri="http://schemas.openxmlformats.org/drawingml/2006/table">
                <a:tbl>
                  <a:tblPr firstRow="1" bandRow="1">
                    <a:tableStyleId>{69012ECD-51FC-41F1-AA8D-1B2483CD663E}</a:tableStyleId>
                  </a:tblPr>
                  <a:tblGrid>
                    <a:gridCol w="2016224">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728193">
                      <a:extLst>
                        <a:ext uri="{9D8B030D-6E8A-4147-A177-3AD203B41FA5}">
                          <a16:colId xmlns:a16="http://schemas.microsoft.com/office/drawing/2014/main" val="20005"/>
                        </a:ext>
                      </a:extLst>
                    </a:gridCol>
                  </a:tblGrid>
                  <a:tr h="367188">
                    <a:tc>
                      <a:txBody>
                        <a:bodyPr/>
                        <a:lstStyle/>
                        <a:p>
                          <a:pPr algn="ct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latin typeface="Times New Roman" panose="02020603050405020304" pitchFamily="18" charset="0"/>
                            </a:rPr>
                            <a:t>量子效率</a:t>
                          </a:r>
                        </a:p>
                      </a:txBody>
                      <a:tcPr anchor="ctr"/>
                    </a:tc>
                    <a:tc>
                      <a:txBody>
                        <a:bodyPr/>
                        <a:lstStyle/>
                        <a:p>
                          <a:pPr algn="ctr"/>
                          <a:r>
                            <a:rPr lang="zh-CN" altLang="en-US" sz="1600" baseline="0" dirty="0">
                              <a:latin typeface="Times New Roman" panose="02020603050405020304" pitchFamily="18" charset="0"/>
                            </a:rPr>
                            <a:t>时间抖动</a:t>
                          </a:r>
                        </a:p>
                      </a:txBody>
                      <a:tcPr anchor="ctr"/>
                    </a:tc>
                    <a:tc>
                      <a:txBody>
                        <a:bodyPr/>
                        <a:lstStyle/>
                        <a:p>
                          <a:pPr algn="ctr"/>
                          <a:r>
                            <a:rPr lang="zh-CN" altLang="en-US" sz="1600" baseline="0" dirty="0">
                              <a:latin typeface="Times New Roman" panose="02020603050405020304" pitchFamily="18" charset="0"/>
                            </a:rPr>
                            <a:t>暗计数率</a:t>
                          </a:r>
                        </a:p>
                      </a:txBody>
                      <a:tcPr anchor="ctr"/>
                    </a:tc>
                    <a:tc>
                      <a:txBody>
                        <a:bodyPr/>
                        <a:lstStyle/>
                        <a:p>
                          <a:pPr algn="ctr"/>
                          <a:r>
                            <a:rPr lang="zh-CN" altLang="en-US" sz="1600" baseline="0" dirty="0">
                              <a:latin typeface="Times New Roman" panose="02020603050405020304" pitchFamily="18" charset="0"/>
                            </a:rPr>
                            <a:t>最大计数率</a:t>
                          </a:r>
                        </a:p>
                      </a:txBody>
                      <a:tcPr anchor="ctr"/>
                    </a:tc>
                    <a:tc>
                      <a:txBody>
                        <a:bodyPr/>
                        <a:lstStyle/>
                        <a:p>
                          <a:pPr algn="ctr"/>
                          <a:r>
                            <a:rPr lang="zh-CN" altLang="en-US" sz="1600" baseline="0" dirty="0">
                              <a:latin typeface="Times New Roman" panose="02020603050405020304" pitchFamily="18" charset="0"/>
                            </a:rPr>
                            <a:t>工作温度</a:t>
                          </a:r>
                        </a:p>
                      </a:txBody>
                      <a:tcPr anchor="ctr"/>
                    </a:tc>
                    <a:extLst>
                      <a:ext uri="{0D108BD9-81ED-4DB2-BD59-A6C34878D82A}">
                        <a16:rowId xmlns:a16="http://schemas.microsoft.com/office/drawing/2014/main" val="10000"/>
                      </a:ext>
                    </a:extLst>
                  </a:tr>
                  <a:tr h="367188">
                    <a:tc>
                      <a:txBody>
                        <a:bodyPr/>
                        <a:lstStyle/>
                        <a:p>
                          <a:pPr algn="ctr"/>
                          <a:r>
                            <a:rPr lang="zh-CN" altLang="en-US" sz="1600" baseline="0" dirty="0">
                              <a:latin typeface="Times New Roman" panose="02020603050405020304" pitchFamily="18" charset="0"/>
                            </a:rPr>
                            <a:t>蜿蜒结构</a:t>
                          </a:r>
                          <a:r>
                            <a:rPr lang="en-US" altLang="zh-CN" sz="1600" baseline="0" dirty="0">
                              <a:latin typeface="Times New Roman" panose="02020603050405020304" pitchFamily="18" charset="0"/>
                            </a:rPr>
                            <a:t>SNSPD</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latin typeface="Times New Roman" panose="02020603050405020304" pitchFamily="18" charset="0"/>
                            </a:rPr>
                            <a:t>器件</a:t>
                          </a:r>
                          <a:r>
                            <a:rPr lang="en-US" altLang="zh-CN" sz="1600" baseline="0" dirty="0">
                              <a:latin typeface="Times New Roman" panose="02020603050405020304" pitchFamily="18" charset="0"/>
                            </a:rPr>
                            <a:t>0.7 %</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latin typeface="Times New Roman" panose="02020603050405020304" pitchFamily="18" charset="0"/>
                            </a:rPr>
                            <a:t>0.06 ns</a:t>
                          </a:r>
                          <a:endParaRPr lang="zh-CN" altLang="en-US" sz="1600" baseline="0" dirty="0">
                            <a:latin typeface="Times New Roman" panose="02020603050405020304" pitchFamily="18" charset="0"/>
                          </a:endParaRPr>
                        </a:p>
                      </a:txBody>
                      <a:tcPr anchor="ctr"/>
                    </a:tc>
                    <a:tc>
                      <a:txBody>
                        <a:bodyPr/>
                        <a:lstStyle/>
                        <a:p>
                          <a:endParaRPr lang="zh-CN"/>
                        </a:p>
                      </a:txBody>
                      <a:tcPr anchor="ctr">
                        <a:blipFill>
                          <a:blip r:embed="rId2"/>
                          <a:stretch>
                            <a:fillRect l="-375661" t="-103333" r="-269841" b="-120000"/>
                          </a:stretch>
                        </a:blipFill>
                      </a:tcPr>
                    </a:tc>
                    <a:tc>
                      <a:txBody>
                        <a:bodyPr/>
                        <a:lstStyle/>
                        <a:p>
                          <a:endParaRPr lang="zh-CN"/>
                        </a:p>
                      </a:txBody>
                      <a:tcPr anchor="ctr">
                        <a:blipFill>
                          <a:blip r:embed="rId2"/>
                          <a:stretch>
                            <a:fillRect l="-401339" t="-103333" r="-127679" b="-12000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a:latin typeface="Times New Roman" panose="02020603050405020304" pitchFamily="18" charset="0"/>
                            </a:rPr>
                            <a:t>3 K</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1"/>
                      </a:ext>
                    </a:extLst>
                  </a:tr>
                  <a:tr h="367188">
                    <a:tc>
                      <a:txBody>
                        <a:bodyPr/>
                        <a:lstStyle/>
                        <a:p>
                          <a:pPr algn="ctr"/>
                          <a:r>
                            <a:rPr lang="zh-CN" altLang="en-US" sz="1600" baseline="0" dirty="0">
                              <a:latin typeface="Times New Roman" panose="02020603050405020304" pitchFamily="18" charset="0"/>
                            </a:rPr>
                            <a:t>谐振腔结构</a:t>
                          </a:r>
                          <a:r>
                            <a:rPr lang="en-US" altLang="zh-CN" sz="1600" baseline="0" dirty="0">
                              <a:latin typeface="Times New Roman" panose="02020603050405020304" pitchFamily="18" charset="0"/>
                            </a:rPr>
                            <a:t>SNSPD</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latin typeface="Times New Roman" panose="02020603050405020304" pitchFamily="18" charset="0"/>
                            </a:rPr>
                            <a:t>本征</a:t>
                          </a:r>
                          <a:r>
                            <a:rPr lang="en-US" altLang="zh-CN" sz="1600" baseline="0" dirty="0">
                              <a:latin typeface="Times New Roman" panose="02020603050405020304" pitchFamily="18" charset="0"/>
                            </a:rPr>
                            <a:t>57 %</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latin typeface="Times New Roman" panose="02020603050405020304" pitchFamily="18" charset="0"/>
                            </a:rPr>
                            <a:t>0.03 ns</a:t>
                          </a:r>
                          <a:endParaRPr lang="zh-CN" altLang="en-US" sz="1600" baseline="0" dirty="0">
                            <a:latin typeface="Times New Roman" panose="02020603050405020304" pitchFamily="18" charset="0"/>
                          </a:endParaRPr>
                        </a:p>
                      </a:txBody>
                      <a:tcPr anchor="ctr"/>
                    </a:tc>
                    <a:tc>
                      <a:txBody>
                        <a:bodyPr/>
                        <a:lstStyle/>
                        <a:p>
                          <a:pPr algn="ctr"/>
                          <a:r>
                            <a:rPr lang="en-US" altLang="zh-CN" sz="1600" baseline="0" dirty="0">
                              <a:latin typeface="Times New Roman" panose="02020603050405020304" pitchFamily="18" charset="0"/>
                            </a:rPr>
                            <a:t>…</a:t>
                          </a:r>
                          <a:endParaRPr lang="zh-CN" altLang="en-US" sz="1600" baseline="0" dirty="0">
                            <a:latin typeface="Times New Roman" panose="02020603050405020304" pitchFamily="18" charset="0"/>
                          </a:endParaRPr>
                        </a:p>
                      </a:txBody>
                      <a:tcPr anchor="ctr"/>
                    </a:tc>
                    <a:tc>
                      <a:txBody>
                        <a:bodyPr/>
                        <a:lstStyle/>
                        <a:p>
                          <a:endParaRPr lang="zh-CN"/>
                        </a:p>
                      </a:txBody>
                      <a:tcPr anchor="ctr">
                        <a:blipFill>
                          <a:blip r:embed="rId2"/>
                          <a:stretch>
                            <a:fillRect l="-401339" t="-200000" r="-127679" b="-180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aseline="0" dirty="0">
                              <a:latin typeface="Times New Roman" panose="02020603050405020304" pitchFamily="18" charset="0"/>
                            </a:rPr>
                            <a:t>1.5 K</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mc:Fallback>
      </mc:AlternateContent>
      <p:sp>
        <p:nvSpPr>
          <p:cNvPr id="20" name="矩形 19"/>
          <p:cNvSpPr/>
          <p:nvPr/>
        </p:nvSpPr>
        <p:spPr>
          <a:xfrm>
            <a:off x="427180" y="6174637"/>
            <a:ext cx="7726220"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 </a:t>
            </a:r>
            <a:r>
              <a:rPr lang="en-US" altLang="zh-CN" sz="1400" dirty="0" err="1">
                <a:latin typeface="Times New Roman" panose="02020603050405020304" pitchFamily="18" charset="0"/>
                <a:cs typeface="Times New Roman" panose="02020603050405020304" pitchFamily="18" charset="0"/>
              </a:rPr>
              <a:t>Takesue</a:t>
            </a:r>
            <a:r>
              <a:rPr lang="en-US" altLang="zh-CN" sz="1400" dirty="0">
                <a:latin typeface="Times New Roman" panose="02020603050405020304" pitchFamily="18" charset="0"/>
                <a:cs typeface="Times New Roman" panose="02020603050405020304" pitchFamily="18" charset="0"/>
              </a:rPr>
              <a:t>, et al, Nature Photon. 1,343 (2007); K. M. </a:t>
            </a:r>
            <a:r>
              <a:rPr lang="en-US" altLang="zh-CN" sz="1400" dirty="0" err="1">
                <a:latin typeface="Times New Roman" panose="02020603050405020304" pitchFamily="18" charset="0"/>
                <a:cs typeface="Times New Roman" panose="02020603050405020304" pitchFamily="18" charset="0"/>
              </a:rPr>
              <a:t>Rosfjord</a:t>
            </a:r>
            <a:r>
              <a:rPr lang="en-US" altLang="zh-CN" sz="1400" dirty="0">
                <a:latin typeface="Times New Roman" panose="02020603050405020304" pitchFamily="18" charset="0"/>
                <a:cs typeface="Times New Roman" panose="02020603050405020304" pitchFamily="18" charset="0"/>
              </a:rPr>
              <a:t>, et al, Opt. Express 14, 527 (2006).</a:t>
            </a:r>
            <a:endParaRPr lang="zh-CN" altLang="en-US" sz="1400" dirty="0">
              <a:latin typeface="Times New Roman" panose="02020603050405020304" pitchFamily="18" charset="0"/>
              <a:cs typeface="Times New Roman" panose="02020603050405020304" pitchFamily="18" charset="0"/>
            </a:endParaRPr>
          </a:p>
        </p:txBody>
      </p:sp>
      <p:sp>
        <p:nvSpPr>
          <p:cNvPr id="7" name="页脚占位符 6">
            <a:extLst>
              <a:ext uri="{FF2B5EF4-FFF2-40B4-BE49-F238E27FC236}">
                <a16:creationId xmlns:a16="http://schemas.microsoft.com/office/drawing/2014/main" id="{CD5207E0-C92A-456E-8843-91CA9177F8CF}"/>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 name="灯片编号占位符 7">
            <a:extLst>
              <a:ext uri="{FF2B5EF4-FFF2-40B4-BE49-F238E27FC236}">
                <a16:creationId xmlns:a16="http://schemas.microsoft.com/office/drawing/2014/main" id="{EAD5335F-AD5B-480A-8E3D-4774CE11E661}"/>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83</a:t>
            </a:fld>
            <a:endParaRPr lang="en-US" dirty="0"/>
          </a:p>
        </p:txBody>
      </p:sp>
    </p:spTree>
    <p:extLst>
      <p:ext uri="{BB962C8B-B14F-4D97-AF65-F5344CB8AC3E}">
        <p14:creationId xmlns:p14="http://schemas.microsoft.com/office/powerpoint/2010/main" val="35125779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45" y="1124966"/>
            <a:ext cx="7080448" cy="124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频率上转换单光子探测器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内容占位符 2"/>
          <p:cNvSpPr>
            <a:spLocks noGrp="1"/>
          </p:cNvSpPr>
          <p:nvPr>
            <p:ph sz="quarter" idx="1"/>
          </p:nvPr>
        </p:nvSpPr>
        <p:spPr>
          <a:xfrm>
            <a:off x="762000" y="2362200"/>
            <a:ext cx="7543800" cy="3048000"/>
          </a:xfrm>
        </p:spPr>
        <p:txBody>
          <a:bodyPr>
            <a:noAutofit/>
          </a:bodyPr>
          <a:lstStyle/>
          <a:p>
            <a:pPr>
              <a:spcBef>
                <a:spcPts val="0"/>
              </a:spcBef>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主要优点：</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量子效率高</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强泵浦光下频率上转换效率极高</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后置</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 SPAD</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的技术成熟</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主要缺点：</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需要的泵浦光强度很大</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为保持较高的量子效率，但会导致非线性晶体温度不稳定</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暗计数率较高</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强泵浦光容易产生与入射光同波长的拉曼光子，可以通过降低泵浦光频率（低于入射光）来缓解</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典型器件指标</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2784550297"/>
                  </p:ext>
                </p:extLst>
              </p:nvPr>
            </p:nvGraphicFramePr>
            <p:xfrm>
              <a:off x="868218" y="5181600"/>
              <a:ext cx="7513782" cy="1008634"/>
            </p:xfrm>
            <a:graphic>
              <a:graphicData uri="http://schemas.openxmlformats.org/drawingml/2006/table">
                <a:tbl>
                  <a:tblPr firstRow="1" bandRow="1">
                    <a:tableStyleId>{69012ECD-51FC-41F1-AA8D-1B2483CD663E}</a:tableStyleId>
                  </a:tblPr>
                  <a:tblGrid>
                    <a:gridCol w="2003675">
                      <a:extLst>
                        <a:ext uri="{9D8B030D-6E8A-4147-A177-3AD203B41FA5}">
                          <a16:colId xmlns:a16="http://schemas.microsoft.com/office/drawing/2014/main" val="20000"/>
                        </a:ext>
                      </a:extLst>
                    </a:gridCol>
                    <a:gridCol w="2629824">
                      <a:extLst>
                        <a:ext uri="{9D8B030D-6E8A-4147-A177-3AD203B41FA5}">
                          <a16:colId xmlns:a16="http://schemas.microsoft.com/office/drawing/2014/main" val="20001"/>
                        </a:ext>
                      </a:extLst>
                    </a:gridCol>
                    <a:gridCol w="2880283">
                      <a:extLst>
                        <a:ext uri="{9D8B030D-6E8A-4147-A177-3AD203B41FA5}">
                          <a16:colId xmlns:a16="http://schemas.microsoft.com/office/drawing/2014/main" val="20002"/>
                        </a:ext>
                      </a:extLst>
                    </a:gridCol>
                  </a:tblGrid>
                  <a:tr h="330200">
                    <a:tc>
                      <a:txBody>
                        <a:bodyPr/>
                        <a:lstStyle/>
                        <a:p>
                          <a:pPr algn="ctr"/>
                          <a:r>
                            <a:rPr lang="zh-CN" altLang="en-US" sz="1600" baseline="0" dirty="0"/>
                            <a:t>量子效率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暗计数率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最大计数率</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0"/>
                      </a:ext>
                    </a:extLst>
                  </a:tr>
                  <a:tr h="330200">
                    <a:tc>
                      <a:txBody>
                        <a:bodyPr/>
                        <a:lstStyle/>
                        <a:p>
                          <a:pPr algn="ctr"/>
                          <a:r>
                            <a:rPr lang="en-US" altLang="zh-CN" sz="1600" baseline="0" dirty="0"/>
                            <a:t>8.8 %</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1.3×10</m:t>
                                  </m:r>
                                </m:e>
                                <m:sup>
                                  <m:r>
                                    <a:rPr lang="en-US" altLang="zh-CN" sz="1600" baseline="0" dirty="0" smtClean="0">
                                      <a:latin typeface="Cambria Math" panose="02040503050406030204" pitchFamily="18" charset="0"/>
                                    </a:rPr>
                                    <m:t>4</m:t>
                                  </m:r>
                                </m:sup>
                              </m:sSup>
                              <m:r>
                                <a:rPr lang="en-US" altLang="zh-CN" sz="1600" baseline="0" dirty="0" smtClean="0">
                                  <a:latin typeface="Cambria Math" panose="02040503050406030204" pitchFamily="18" charset="0"/>
                                </a:rPr>
                                <m:t> </m:t>
                              </m:r>
                            </m:oMath>
                          </a14:m>
                          <a:r>
                            <a:rPr lang="en-US" altLang="zh-CN" sz="1600" baseline="0" dirty="0"/>
                            <a:t>/s</a:t>
                          </a:r>
                          <a:endParaRPr lang="zh-CN" altLang="en-US" sz="1600" baseline="0"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10</m:t>
                                  </m:r>
                                </m:e>
                                <m:sup>
                                  <m:r>
                                    <a:rPr lang="en-US" altLang="zh-CN" sz="1600" baseline="0" dirty="0" smtClean="0">
                                      <a:latin typeface="Cambria Math" panose="02040503050406030204" pitchFamily="18" charset="0"/>
                                    </a:rPr>
                                    <m:t>7</m:t>
                                  </m:r>
                                </m:sup>
                              </m:sSup>
                              <m:r>
                                <a:rPr lang="en-US" altLang="zh-CN" sz="1600" baseline="0" dirty="0" smtClean="0">
                                  <a:latin typeface="Cambria Math" panose="02040503050406030204" pitchFamily="18" charset="0"/>
                                </a:rPr>
                                <m:t> </m:t>
                              </m:r>
                            </m:oMath>
                          </a14:m>
                          <a:r>
                            <a:rPr lang="en-US" altLang="zh-CN" sz="1600" baseline="0" dirty="0"/>
                            <a:t>/s</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1"/>
                      </a:ext>
                    </a:extLst>
                  </a:tr>
                  <a:tr h="330200">
                    <a:tc>
                      <a:txBody>
                        <a:bodyPr/>
                        <a:lstStyle/>
                        <a:p>
                          <a:pPr algn="ctr"/>
                          <a:r>
                            <a:rPr lang="en-US" altLang="zh-CN" sz="1600" baseline="0" dirty="0"/>
                            <a:t>56-59 %</a:t>
                          </a:r>
                          <a:endParaRPr lang="zh-CN" altLang="en-US" sz="1600" baseline="0" dirty="0">
                            <a:latin typeface="Times New Roman" panose="02020603050405020304" pitchFamily="18" charset="0"/>
                          </a:endParaRPr>
                        </a:p>
                      </a:txBody>
                      <a:tcPr anchor="ctr"/>
                    </a:tc>
                    <a:tc>
                      <a:txBody>
                        <a:bodyPr/>
                        <a:lstStyle/>
                        <a:p>
                          <a:pPr algn="ct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4.6×10</m:t>
                                  </m:r>
                                </m:e>
                                <m:sup>
                                  <m:r>
                                    <a:rPr lang="en-US" altLang="zh-CN" sz="1600" baseline="0" dirty="0" smtClean="0">
                                      <a:latin typeface="Cambria Math" panose="02040503050406030204" pitchFamily="18" charset="0"/>
                                    </a:rPr>
                                    <m:t>5</m:t>
                                  </m:r>
                                </m:sup>
                              </m:sSup>
                              <m:r>
                                <a:rPr lang="en-US" altLang="zh-CN" sz="1600" baseline="0" dirty="0" smtClean="0">
                                  <a:latin typeface="Cambria Math" panose="02040503050406030204" pitchFamily="18" charset="0"/>
                                </a:rPr>
                                <m:t> </m:t>
                              </m:r>
                            </m:oMath>
                          </a14:m>
                          <a:r>
                            <a:rPr lang="en-US" altLang="zh-CN" sz="1600" baseline="0" dirty="0"/>
                            <a:t>/s</a:t>
                          </a:r>
                          <a:endParaRPr lang="zh-CN" altLang="en-US" sz="1600" baseline="0" dirty="0">
                            <a:latin typeface="Times New Roman" panose="02020603050405020304" pitchFamily="18" charset="0"/>
                          </a:endParaRPr>
                        </a:p>
                      </a:txBody>
                      <a:tcPr anchor="ctr"/>
                    </a:tc>
                    <a:tc>
                      <a:txBody>
                        <a:bodyPr/>
                        <a:lstStyle/>
                        <a:p>
                          <a:pPr algn="ctr"/>
                          <a14:m>
                            <m:oMath xmlns:m="http://schemas.openxmlformats.org/officeDocument/2006/math">
                              <m:sSup>
                                <m:sSupPr>
                                  <m:ctrlPr>
                                    <a:rPr lang="en-US" altLang="zh-CN" sz="1600" i="1" baseline="0" dirty="0" smtClean="0">
                                      <a:latin typeface="Cambria Math" panose="02040503050406030204" pitchFamily="18" charset="0"/>
                                    </a:rPr>
                                  </m:ctrlPr>
                                </m:sSupPr>
                                <m:e>
                                  <m:r>
                                    <a:rPr lang="en-US" altLang="zh-CN" sz="1600" baseline="0" dirty="0" smtClean="0">
                                      <a:latin typeface="Cambria Math" panose="02040503050406030204" pitchFamily="18" charset="0"/>
                                    </a:rPr>
                                    <m:t>5×10</m:t>
                                  </m:r>
                                </m:e>
                                <m:sup>
                                  <m:r>
                                    <a:rPr lang="en-US" altLang="zh-CN" sz="1600" baseline="0" dirty="0" smtClean="0">
                                      <a:latin typeface="Cambria Math" panose="02040503050406030204" pitchFamily="18" charset="0"/>
                                    </a:rPr>
                                    <m:t>6</m:t>
                                  </m:r>
                                </m:sup>
                              </m:sSup>
                              <m:r>
                                <a:rPr lang="en-US" altLang="zh-CN" sz="1600" baseline="0" dirty="0" smtClean="0">
                                  <a:latin typeface="Cambria Math" panose="02040503050406030204" pitchFamily="18" charset="0"/>
                                </a:rPr>
                                <m:t> </m:t>
                              </m:r>
                            </m:oMath>
                          </a14:m>
                          <a:r>
                            <a:rPr lang="en-US" altLang="zh-CN" sz="1600" baseline="0" dirty="0"/>
                            <a:t>/s</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2784550297"/>
                  </p:ext>
                </p:extLst>
              </p:nvPr>
            </p:nvGraphicFramePr>
            <p:xfrm>
              <a:off x="868218" y="5181600"/>
              <a:ext cx="7513782" cy="1008634"/>
            </p:xfrm>
            <a:graphic>
              <a:graphicData uri="http://schemas.openxmlformats.org/drawingml/2006/table">
                <a:tbl>
                  <a:tblPr firstRow="1" bandRow="1">
                    <a:tableStyleId>{69012ECD-51FC-41F1-AA8D-1B2483CD663E}</a:tableStyleId>
                  </a:tblPr>
                  <a:tblGrid>
                    <a:gridCol w="2003675">
                      <a:extLst>
                        <a:ext uri="{9D8B030D-6E8A-4147-A177-3AD203B41FA5}">
                          <a16:colId xmlns:a16="http://schemas.microsoft.com/office/drawing/2014/main" val="20000"/>
                        </a:ext>
                      </a:extLst>
                    </a:gridCol>
                    <a:gridCol w="2629824">
                      <a:extLst>
                        <a:ext uri="{9D8B030D-6E8A-4147-A177-3AD203B41FA5}">
                          <a16:colId xmlns:a16="http://schemas.microsoft.com/office/drawing/2014/main" val="20001"/>
                        </a:ext>
                      </a:extLst>
                    </a:gridCol>
                    <a:gridCol w="2880283">
                      <a:extLst>
                        <a:ext uri="{9D8B030D-6E8A-4147-A177-3AD203B41FA5}">
                          <a16:colId xmlns:a16="http://schemas.microsoft.com/office/drawing/2014/main" val="20002"/>
                        </a:ext>
                      </a:extLst>
                    </a:gridCol>
                  </a:tblGrid>
                  <a:tr h="335280">
                    <a:tc>
                      <a:txBody>
                        <a:bodyPr/>
                        <a:lstStyle/>
                        <a:p>
                          <a:pPr algn="ctr"/>
                          <a:r>
                            <a:rPr lang="zh-CN" altLang="en-US" sz="1600" baseline="0" dirty="0"/>
                            <a:t>量子效率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暗计数率</a:t>
                          </a:r>
                          <a:endParaRPr lang="zh-CN" altLang="en-US" sz="1600" baseline="0" dirty="0">
                            <a:latin typeface="Times New Roman" panose="02020603050405020304" pitchFamily="18" charset="0"/>
                          </a:endParaRPr>
                        </a:p>
                      </a:txBody>
                      <a:tcPr anchor="ctr"/>
                    </a:tc>
                    <a:tc>
                      <a:txBody>
                        <a:bodyPr/>
                        <a:lstStyle/>
                        <a:p>
                          <a:pPr algn="ctr"/>
                          <a:r>
                            <a:rPr lang="zh-CN" altLang="en-US" sz="1600" baseline="0" dirty="0"/>
                            <a:t>最大计数率</a:t>
                          </a:r>
                          <a:endParaRPr lang="zh-CN" altLang="en-US" sz="1600" baseline="0" dirty="0">
                            <a:latin typeface="Times New Roman" panose="02020603050405020304" pitchFamily="18" charset="0"/>
                          </a:endParaRPr>
                        </a:p>
                      </a:txBody>
                      <a:tcPr anchor="ctr"/>
                    </a:tc>
                    <a:extLst>
                      <a:ext uri="{0D108BD9-81ED-4DB2-BD59-A6C34878D82A}">
                        <a16:rowId xmlns:a16="http://schemas.microsoft.com/office/drawing/2014/main" val="10000"/>
                      </a:ext>
                    </a:extLst>
                  </a:tr>
                  <a:tr h="335280">
                    <a:tc>
                      <a:txBody>
                        <a:bodyPr/>
                        <a:lstStyle/>
                        <a:p>
                          <a:pPr algn="ctr"/>
                          <a:r>
                            <a:rPr lang="en-US" altLang="zh-CN" sz="1600" baseline="0" dirty="0"/>
                            <a:t>8.8 %</a:t>
                          </a:r>
                          <a:endParaRPr lang="zh-CN" altLang="en-US" sz="1600" baseline="0" dirty="0">
                            <a:latin typeface="Times New Roman" panose="02020603050405020304" pitchFamily="18" charset="0"/>
                          </a:endParaRPr>
                        </a:p>
                      </a:txBody>
                      <a:tcPr anchor="ctr"/>
                    </a:tc>
                    <a:tc>
                      <a:txBody>
                        <a:bodyPr/>
                        <a:lstStyle/>
                        <a:p>
                          <a:endParaRPr lang="zh-CN"/>
                        </a:p>
                      </a:txBody>
                      <a:tcPr anchor="ctr">
                        <a:blipFill>
                          <a:blip r:embed="rId3"/>
                          <a:stretch>
                            <a:fillRect l="-76566" t="-107273" r="-110209" b="-125455"/>
                          </a:stretch>
                        </a:blipFill>
                      </a:tcPr>
                    </a:tc>
                    <a:tc>
                      <a:txBody>
                        <a:bodyPr/>
                        <a:lstStyle/>
                        <a:p>
                          <a:endParaRPr lang="zh-CN"/>
                        </a:p>
                      </a:txBody>
                      <a:tcPr anchor="ctr">
                        <a:blipFill>
                          <a:blip r:embed="rId3"/>
                          <a:stretch>
                            <a:fillRect l="-160888" t="-107273" r="-423" b="-125455"/>
                          </a:stretch>
                        </a:blipFill>
                      </a:tcPr>
                    </a:tc>
                    <a:extLst>
                      <a:ext uri="{0D108BD9-81ED-4DB2-BD59-A6C34878D82A}">
                        <a16:rowId xmlns:a16="http://schemas.microsoft.com/office/drawing/2014/main" val="10001"/>
                      </a:ext>
                    </a:extLst>
                  </a:tr>
                  <a:tr h="338074">
                    <a:tc>
                      <a:txBody>
                        <a:bodyPr/>
                        <a:lstStyle/>
                        <a:p>
                          <a:pPr algn="ctr"/>
                          <a:r>
                            <a:rPr lang="en-US" altLang="zh-CN" sz="1600" baseline="0" dirty="0"/>
                            <a:t>56-59 %</a:t>
                          </a:r>
                          <a:endParaRPr lang="zh-CN" altLang="en-US" sz="1600" baseline="0" dirty="0">
                            <a:latin typeface="Times New Roman" panose="02020603050405020304" pitchFamily="18" charset="0"/>
                          </a:endParaRPr>
                        </a:p>
                      </a:txBody>
                      <a:tcPr anchor="ctr"/>
                    </a:tc>
                    <a:tc>
                      <a:txBody>
                        <a:bodyPr/>
                        <a:lstStyle/>
                        <a:p>
                          <a:endParaRPr lang="zh-CN"/>
                        </a:p>
                      </a:txBody>
                      <a:tcPr anchor="ctr">
                        <a:blipFill>
                          <a:blip r:embed="rId3"/>
                          <a:stretch>
                            <a:fillRect l="-76566" t="-203571" r="-110209" b="-23214"/>
                          </a:stretch>
                        </a:blipFill>
                      </a:tcPr>
                    </a:tc>
                    <a:tc>
                      <a:txBody>
                        <a:bodyPr/>
                        <a:lstStyle/>
                        <a:p>
                          <a:endParaRPr lang="zh-CN"/>
                        </a:p>
                      </a:txBody>
                      <a:tcPr anchor="ctr">
                        <a:blipFill>
                          <a:blip r:embed="rId3"/>
                          <a:stretch>
                            <a:fillRect l="-160888" t="-203571" r="-423" b="-23214"/>
                          </a:stretch>
                        </a:blipFill>
                      </a:tcPr>
                    </a:tc>
                    <a:extLst>
                      <a:ext uri="{0D108BD9-81ED-4DB2-BD59-A6C34878D82A}">
                        <a16:rowId xmlns:a16="http://schemas.microsoft.com/office/drawing/2014/main" val="10002"/>
                      </a:ext>
                    </a:extLst>
                  </a:tr>
                </a:tbl>
              </a:graphicData>
            </a:graphic>
          </p:graphicFrame>
        </mc:Fallback>
      </mc:AlternateContent>
      <p:sp>
        <p:nvSpPr>
          <p:cNvPr id="10" name="矩形 9"/>
          <p:cNvSpPr/>
          <p:nvPr/>
        </p:nvSpPr>
        <p:spPr>
          <a:xfrm>
            <a:off x="758824" y="6248400"/>
            <a:ext cx="5565776" cy="523220"/>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 </a:t>
            </a:r>
            <a:r>
              <a:rPr lang="en-US" altLang="zh-CN" sz="1400" dirty="0" err="1">
                <a:latin typeface="Times New Roman" panose="02020603050405020304" pitchFamily="18" charset="0"/>
                <a:cs typeface="Times New Roman" panose="02020603050405020304" pitchFamily="18" charset="0"/>
              </a:rPr>
              <a:t>Takesue</a:t>
            </a:r>
            <a:r>
              <a:rPr lang="en-US" altLang="zh-CN" sz="1400" dirty="0">
                <a:latin typeface="Times New Roman" panose="02020603050405020304" pitchFamily="18" charset="0"/>
                <a:cs typeface="Times New Roman" panose="02020603050405020304" pitchFamily="18" charset="0"/>
              </a:rPr>
              <a:t>, E. </a:t>
            </a:r>
            <a:r>
              <a:rPr lang="en-US" altLang="zh-CN" sz="1400" dirty="0" err="1">
                <a:latin typeface="Times New Roman" panose="02020603050405020304" pitchFamily="18" charset="0"/>
                <a:cs typeface="Times New Roman" panose="02020603050405020304" pitchFamily="18" charset="0"/>
              </a:rPr>
              <a:t>Diamanti</a:t>
            </a:r>
            <a:r>
              <a:rPr lang="en-US" altLang="zh-CN" sz="1400" dirty="0">
                <a:latin typeface="Times New Roman" panose="02020603050405020304" pitchFamily="18" charset="0"/>
                <a:cs typeface="Times New Roman" panose="02020603050405020304" pitchFamily="18" charset="0"/>
              </a:rPr>
              <a:t>, T. </a:t>
            </a:r>
            <a:r>
              <a:rPr lang="en-US" altLang="zh-CN" sz="1400" dirty="0" err="1">
                <a:latin typeface="Times New Roman" panose="02020603050405020304" pitchFamily="18" charset="0"/>
                <a:cs typeface="Times New Roman" panose="02020603050405020304" pitchFamily="18" charset="0"/>
              </a:rPr>
              <a:t>Honjo</a:t>
            </a:r>
            <a:r>
              <a:rPr lang="en-US" altLang="zh-CN" sz="1400" dirty="0">
                <a:latin typeface="Times New Roman" panose="02020603050405020304" pitchFamily="18" charset="0"/>
                <a:cs typeface="Times New Roman" panose="02020603050405020304" pitchFamily="18" charset="0"/>
              </a:rPr>
              <a:t>, et al, New J. Phys. </a:t>
            </a:r>
            <a:r>
              <a:rPr lang="en-US" altLang="zh-CN" sz="1400" b="1" dirty="0">
                <a:latin typeface="Times New Roman" panose="02020603050405020304" pitchFamily="18" charset="0"/>
                <a:cs typeface="Times New Roman" panose="02020603050405020304" pitchFamily="18" charset="0"/>
              </a:rPr>
              <a:t>7</a:t>
            </a:r>
            <a:r>
              <a:rPr lang="en-US" altLang="zh-CN" sz="1400" dirty="0">
                <a:latin typeface="Times New Roman" panose="02020603050405020304" pitchFamily="18" charset="0"/>
                <a:cs typeface="Times New Roman" panose="02020603050405020304" pitchFamily="18" charset="0"/>
              </a:rPr>
              <a:t>, 232 (2005).</a:t>
            </a:r>
          </a:p>
          <a:p>
            <a:r>
              <a:rPr lang="nl-NL" altLang="zh-CN" sz="1400" dirty="0">
                <a:latin typeface="Times New Roman" panose="02020603050405020304" pitchFamily="18" charset="0"/>
                <a:cs typeface="Times New Roman" panose="02020603050405020304" pitchFamily="18" charset="0"/>
              </a:rPr>
              <a:t>A. P. Van Devender and P. G. Kwiat, J. Opt. Soc. Am. B </a:t>
            </a:r>
            <a:r>
              <a:rPr lang="nl-NL" altLang="zh-CN" sz="1400" b="1" dirty="0">
                <a:latin typeface="Times New Roman" panose="02020603050405020304" pitchFamily="18" charset="0"/>
                <a:cs typeface="Times New Roman" panose="02020603050405020304" pitchFamily="18" charset="0"/>
              </a:rPr>
              <a:t>24</a:t>
            </a:r>
            <a:r>
              <a:rPr lang="nl-NL" altLang="zh-CN" sz="1400" dirty="0">
                <a:latin typeface="Times New Roman" panose="02020603050405020304" pitchFamily="18" charset="0"/>
                <a:cs typeface="Times New Roman" panose="02020603050405020304" pitchFamily="18" charset="0"/>
              </a:rPr>
              <a:t>, 295 (2007).</a:t>
            </a:r>
          </a:p>
        </p:txBody>
      </p:sp>
      <p:sp>
        <p:nvSpPr>
          <p:cNvPr id="11" name="灯片编号占位符 10">
            <a:extLst>
              <a:ext uri="{FF2B5EF4-FFF2-40B4-BE49-F238E27FC236}">
                <a16:creationId xmlns:a16="http://schemas.microsoft.com/office/drawing/2014/main" id="{84588909-0917-495C-9CF1-59FB37426F39}"/>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84</a:t>
            </a:fld>
            <a:endParaRPr lang="en-US" dirty="0"/>
          </a:p>
        </p:txBody>
      </p:sp>
    </p:spTree>
    <p:extLst>
      <p:ext uri="{BB962C8B-B14F-4D97-AF65-F5344CB8AC3E}">
        <p14:creationId xmlns:p14="http://schemas.microsoft.com/office/powerpoint/2010/main" val="3707693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超导体温度临界相变传感器（</a:t>
            </a:r>
            <a:r>
              <a:rPr lang="en-US" altLang="zh-CN" dirty="0">
                <a:latin typeface="Times New Roman" panose="02020603050405020304" pitchFamily="18" charset="0"/>
                <a:cs typeface="Times New Roman" panose="02020603050405020304" pitchFamily="18" charset="0"/>
              </a:rPr>
              <a:t>TES</a:t>
            </a:r>
            <a:r>
              <a:rPr lang="zh-CN" altLang="en-US" sz="4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内容占位符 2"/>
          <p:cNvSpPr>
            <a:spLocks noGrp="1"/>
          </p:cNvSpPr>
          <p:nvPr>
            <p:ph sz="quarter" idx="1"/>
          </p:nvPr>
        </p:nvSpPr>
        <p:spPr>
          <a:xfrm>
            <a:off x="762000" y="3048000"/>
            <a:ext cx="7772400" cy="3048000"/>
          </a:xfrm>
        </p:spPr>
        <p:txBody>
          <a:bodyPr>
            <a:noAutofit/>
          </a:bodyPr>
          <a:lstStyle/>
          <a:p>
            <a:pPr>
              <a:spcBef>
                <a:spcPts val="0"/>
              </a:spcBef>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主要优点：</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量子效率高</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材料本征吸收效率高，加上谐振腔等结构可以更高</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暗计数率低</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工作温度极低</a:t>
            </a:r>
            <a:endPar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具有本征的多光子数分辨能力</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热电信号强度正比于入射光子数</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主要缺点：</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响应时间抖动大</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热电响应速度慢</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响应恢复时间长</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热传导速度慢</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lvl="1">
              <a:spcBef>
                <a:spcPts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工作温度极低</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典型器件指标</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100" y="1317208"/>
            <a:ext cx="2971800" cy="210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146624565"/>
                  </p:ext>
                </p:extLst>
              </p:nvPr>
            </p:nvGraphicFramePr>
            <p:xfrm>
              <a:off x="838200" y="5728812"/>
              <a:ext cx="7315199" cy="734376"/>
            </p:xfrm>
            <a:graphic>
              <a:graphicData uri="http://schemas.openxmlformats.org/drawingml/2006/table">
                <a:tbl>
                  <a:tblPr firstRow="1" bandRow="1">
                    <a:tableStyleId>{69012ECD-51FC-41F1-AA8D-1B2483CD663E}</a:tableStyleId>
                  </a:tblPr>
                  <a:tblGrid>
                    <a:gridCol w="1406769">
                      <a:extLst>
                        <a:ext uri="{9D8B030D-6E8A-4147-A177-3AD203B41FA5}">
                          <a16:colId xmlns:a16="http://schemas.microsoft.com/office/drawing/2014/main" val="20000"/>
                        </a:ext>
                      </a:extLst>
                    </a:gridCol>
                    <a:gridCol w="1406769">
                      <a:extLst>
                        <a:ext uri="{9D8B030D-6E8A-4147-A177-3AD203B41FA5}">
                          <a16:colId xmlns:a16="http://schemas.microsoft.com/office/drawing/2014/main" val="20001"/>
                        </a:ext>
                      </a:extLst>
                    </a:gridCol>
                    <a:gridCol w="1406769">
                      <a:extLst>
                        <a:ext uri="{9D8B030D-6E8A-4147-A177-3AD203B41FA5}">
                          <a16:colId xmlns:a16="http://schemas.microsoft.com/office/drawing/2014/main" val="20002"/>
                        </a:ext>
                      </a:extLst>
                    </a:gridCol>
                    <a:gridCol w="1688123">
                      <a:extLst>
                        <a:ext uri="{9D8B030D-6E8A-4147-A177-3AD203B41FA5}">
                          <a16:colId xmlns:a16="http://schemas.microsoft.com/office/drawing/2014/main" val="20003"/>
                        </a:ext>
                      </a:extLst>
                    </a:gridCol>
                    <a:gridCol w="1406769">
                      <a:extLst>
                        <a:ext uri="{9D8B030D-6E8A-4147-A177-3AD203B41FA5}">
                          <a16:colId xmlns:a16="http://schemas.microsoft.com/office/drawing/2014/main" val="20004"/>
                        </a:ext>
                      </a:extLst>
                    </a:gridCol>
                  </a:tblGrid>
                  <a:tr h="367188">
                    <a:tc>
                      <a:txBody>
                        <a:bodyPr/>
                        <a:lstStyle/>
                        <a:p>
                          <a:pPr algn="ctr"/>
                          <a:r>
                            <a:rPr lang="zh-CN" altLang="en-US" sz="1600" dirty="0"/>
                            <a:t>量子效率</a:t>
                          </a:r>
                        </a:p>
                      </a:txBody>
                      <a:tcPr anchor="ctr"/>
                    </a:tc>
                    <a:tc>
                      <a:txBody>
                        <a:bodyPr/>
                        <a:lstStyle/>
                        <a:p>
                          <a:pPr algn="ctr"/>
                          <a:r>
                            <a:rPr lang="zh-CN" altLang="en-US" sz="1600" dirty="0"/>
                            <a:t>时间抖动</a:t>
                          </a:r>
                        </a:p>
                      </a:txBody>
                      <a:tcPr anchor="ctr"/>
                    </a:tc>
                    <a:tc>
                      <a:txBody>
                        <a:bodyPr/>
                        <a:lstStyle/>
                        <a:p>
                          <a:pPr algn="ctr"/>
                          <a:r>
                            <a:rPr lang="zh-CN" altLang="en-US" sz="1600" dirty="0"/>
                            <a:t>暗计数率</a:t>
                          </a:r>
                        </a:p>
                      </a:txBody>
                      <a:tcPr anchor="ctr"/>
                    </a:tc>
                    <a:tc>
                      <a:txBody>
                        <a:bodyPr/>
                        <a:lstStyle/>
                        <a:p>
                          <a:pPr algn="ctr"/>
                          <a:r>
                            <a:rPr lang="zh-CN" altLang="en-US" sz="1600" dirty="0"/>
                            <a:t>最大计数率</a:t>
                          </a:r>
                        </a:p>
                      </a:txBody>
                      <a:tcPr anchor="ctr"/>
                    </a:tc>
                    <a:tc>
                      <a:txBody>
                        <a:bodyPr/>
                        <a:lstStyle/>
                        <a:p>
                          <a:pPr algn="ctr"/>
                          <a:r>
                            <a:rPr lang="zh-CN" altLang="en-US" sz="1600" dirty="0"/>
                            <a:t>工作温度</a:t>
                          </a:r>
                        </a:p>
                      </a:txBody>
                      <a:tcPr anchor="ctr"/>
                    </a:tc>
                    <a:extLst>
                      <a:ext uri="{0D108BD9-81ED-4DB2-BD59-A6C34878D82A}">
                        <a16:rowId xmlns:a16="http://schemas.microsoft.com/office/drawing/2014/main" val="10000"/>
                      </a:ext>
                    </a:extLst>
                  </a:tr>
                  <a:tr h="367188">
                    <a:tc>
                      <a:txBody>
                        <a:bodyPr/>
                        <a:lstStyle/>
                        <a:p>
                          <a:pPr algn="ctr"/>
                          <a:r>
                            <a:rPr lang="en-US" altLang="zh-CN" sz="1600" dirty="0"/>
                            <a:t>50 %</a:t>
                          </a:r>
                          <a:endParaRPr lang="zh-CN" altLang="en-US" sz="1600" dirty="0"/>
                        </a:p>
                      </a:txBody>
                      <a:tcPr anchor="ctr"/>
                    </a:tc>
                    <a:tc>
                      <a:txBody>
                        <a:bodyPr/>
                        <a:lstStyle/>
                        <a:p>
                          <a:pPr algn="ctr"/>
                          <a:r>
                            <a:rPr lang="en-US" altLang="zh-CN" sz="1600" dirty="0"/>
                            <a:t>100 ns</a:t>
                          </a:r>
                          <a:endParaRPr lang="zh-CN" altLang="en-US" sz="1600" dirty="0"/>
                        </a:p>
                      </a:txBody>
                      <a:tcPr anchor="ctr"/>
                    </a:tc>
                    <a:tc>
                      <a:txBody>
                        <a:bodyPr/>
                        <a:lstStyle/>
                        <a:p>
                          <a:pPr algn="ctr"/>
                          <a14:m>
                            <m:oMath xmlns:m="http://schemas.openxmlformats.org/officeDocument/2006/math">
                              <m:r>
                                <a:rPr lang="en-US" altLang="zh-CN" sz="1600" dirty="0" smtClean="0">
                                  <a:latin typeface="Cambria Math" panose="02040503050406030204" pitchFamily="18" charset="0"/>
                                </a:rPr>
                                <m:t>3 </m:t>
                              </m:r>
                            </m:oMath>
                          </a14:m>
                          <a:r>
                            <a:rPr lang="en-US" altLang="zh-CN" sz="1600" dirty="0"/>
                            <a:t>/s</a:t>
                          </a:r>
                          <a:endParaRPr lang="zh-CN"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1600" i="1" dirty="0" smtClean="0">
                                      <a:latin typeface="Cambria Math" panose="02040503050406030204" pitchFamily="18" charset="0"/>
                                    </a:rPr>
                                  </m:ctrlPr>
                                </m:sSupPr>
                                <m:e>
                                  <m:r>
                                    <a:rPr lang="en-US" altLang="zh-CN" sz="1600" dirty="0" smtClean="0">
                                      <a:latin typeface="Cambria Math" panose="02040503050406030204" pitchFamily="18" charset="0"/>
                                    </a:rPr>
                                    <m:t>10</m:t>
                                  </m:r>
                                </m:e>
                                <m:sup>
                                  <m:r>
                                    <a:rPr lang="en-US" altLang="zh-CN" sz="1600" dirty="0" smtClean="0">
                                      <a:latin typeface="Cambria Math" panose="02040503050406030204" pitchFamily="18" charset="0"/>
                                    </a:rPr>
                                    <m:t>5</m:t>
                                  </m:r>
                                </m:sup>
                              </m:sSup>
                            </m:oMath>
                          </a14:m>
                          <a:r>
                            <a:rPr lang="en-US" altLang="zh-CN" sz="1600" dirty="0"/>
                            <a:t>/s</a:t>
                          </a:r>
                          <a:endParaRPr lang="zh-CN"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0.1</a:t>
                          </a:r>
                          <a:r>
                            <a:rPr lang="en-US" altLang="zh-CN" sz="1600" baseline="0" dirty="0"/>
                            <a:t> K</a:t>
                          </a:r>
                          <a:endParaRPr lang="zh-CN" altLang="en-US" sz="1600" dirty="0"/>
                        </a:p>
                      </a:txBody>
                      <a:tcPr anchor="ctr"/>
                    </a:tc>
                    <a:extLst>
                      <a:ext uri="{0D108BD9-81ED-4DB2-BD59-A6C34878D82A}">
                        <a16:rowId xmlns:a16="http://schemas.microsoft.com/office/drawing/2014/main" val="10001"/>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146624565"/>
                  </p:ext>
                </p:extLst>
              </p:nvPr>
            </p:nvGraphicFramePr>
            <p:xfrm>
              <a:off x="838200" y="5728812"/>
              <a:ext cx="7315199" cy="734376"/>
            </p:xfrm>
            <a:graphic>
              <a:graphicData uri="http://schemas.openxmlformats.org/drawingml/2006/table">
                <a:tbl>
                  <a:tblPr firstRow="1" bandRow="1">
                    <a:tableStyleId>{69012ECD-51FC-41F1-AA8D-1B2483CD663E}</a:tableStyleId>
                  </a:tblPr>
                  <a:tblGrid>
                    <a:gridCol w="1406769">
                      <a:extLst>
                        <a:ext uri="{9D8B030D-6E8A-4147-A177-3AD203B41FA5}">
                          <a16:colId xmlns:a16="http://schemas.microsoft.com/office/drawing/2014/main" val="20000"/>
                        </a:ext>
                      </a:extLst>
                    </a:gridCol>
                    <a:gridCol w="1406769">
                      <a:extLst>
                        <a:ext uri="{9D8B030D-6E8A-4147-A177-3AD203B41FA5}">
                          <a16:colId xmlns:a16="http://schemas.microsoft.com/office/drawing/2014/main" val="20001"/>
                        </a:ext>
                      </a:extLst>
                    </a:gridCol>
                    <a:gridCol w="1406769">
                      <a:extLst>
                        <a:ext uri="{9D8B030D-6E8A-4147-A177-3AD203B41FA5}">
                          <a16:colId xmlns:a16="http://schemas.microsoft.com/office/drawing/2014/main" val="20002"/>
                        </a:ext>
                      </a:extLst>
                    </a:gridCol>
                    <a:gridCol w="1688123">
                      <a:extLst>
                        <a:ext uri="{9D8B030D-6E8A-4147-A177-3AD203B41FA5}">
                          <a16:colId xmlns:a16="http://schemas.microsoft.com/office/drawing/2014/main" val="20003"/>
                        </a:ext>
                      </a:extLst>
                    </a:gridCol>
                    <a:gridCol w="1406769">
                      <a:extLst>
                        <a:ext uri="{9D8B030D-6E8A-4147-A177-3AD203B41FA5}">
                          <a16:colId xmlns:a16="http://schemas.microsoft.com/office/drawing/2014/main" val="20004"/>
                        </a:ext>
                      </a:extLst>
                    </a:gridCol>
                  </a:tblGrid>
                  <a:tr h="367188">
                    <a:tc>
                      <a:txBody>
                        <a:bodyPr/>
                        <a:lstStyle/>
                        <a:p>
                          <a:pPr algn="ctr"/>
                          <a:r>
                            <a:rPr lang="zh-CN" altLang="en-US" sz="1600" dirty="0"/>
                            <a:t>量子效率</a:t>
                          </a:r>
                        </a:p>
                      </a:txBody>
                      <a:tcPr anchor="ctr"/>
                    </a:tc>
                    <a:tc>
                      <a:txBody>
                        <a:bodyPr/>
                        <a:lstStyle/>
                        <a:p>
                          <a:pPr algn="ctr"/>
                          <a:r>
                            <a:rPr lang="zh-CN" altLang="en-US" sz="1600" dirty="0"/>
                            <a:t>时间抖动</a:t>
                          </a:r>
                        </a:p>
                      </a:txBody>
                      <a:tcPr anchor="ctr"/>
                    </a:tc>
                    <a:tc>
                      <a:txBody>
                        <a:bodyPr/>
                        <a:lstStyle/>
                        <a:p>
                          <a:pPr algn="ctr"/>
                          <a:r>
                            <a:rPr lang="zh-CN" altLang="en-US" sz="1600" dirty="0"/>
                            <a:t>暗计数率</a:t>
                          </a:r>
                        </a:p>
                      </a:txBody>
                      <a:tcPr anchor="ctr"/>
                    </a:tc>
                    <a:tc>
                      <a:txBody>
                        <a:bodyPr/>
                        <a:lstStyle/>
                        <a:p>
                          <a:pPr algn="ctr"/>
                          <a:r>
                            <a:rPr lang="zh-CN" altLang="en-US" sz="1600" dirty="0"/>
                            <a:t>最大计数率</a:t>
                          </a:r>
                        </a:p>
                      </a:txBody>
                      <a:tcPr anchor="ctr"/>
                    </a:tc>
                    <a:tc>
                      <a:txBody>
                        <a:bodyPr/>
                        <a:lstStyle/>
                        <a:p>
                          <a:pPr algn="ctr"/>
                          <a:r>
                            <a:rPr lang="zh-CN" altLang="en-US" sz="1600" dirty="0"/>
                            <a:t>工作温度</a:t>
                          </a:r>
                        </a:p>
                      </a:txBody>
                      <a:tcPr anchor="ctr"/>
                    </a:tc>
                    <a:extLst>
                      <a:ext uri="{0D108BD9-81ED-4DB2-BD59-A6C34878D82A}">
                        <a16:rowId xmlns:a16="http://schemas.microsoft.com/office/drawing/2014/main" val="10000"/>
                      </a:ext>
                    </a:extLst>
                  </a:tr>
                  <a:tr h="367188">
                    <a:tc>
                      <a:txBody>
                        <a:bodyPr/>
                        <a:lstStyle/>
                        <a:p>
                          <a:pPr algn="ctr"/>
                          <a:r>
                            <a:rPr lang="en-US" altLang="zh-CN" sz="1600" dirty="0"/>
                            <a:t>50 %</a:t>
                          </a:r>
                          <a:endParaRPr lang="zh-CN" altLang="en-US" sz="1600" dirty="0"/>
                        </a:p>
                      </a:txBody>
                      <a:tcPr anchor="ctr"/>
                    </a:tc>
                    <a:tc>
                      <a:txBody>
                        <a:bodyPr/>
                        <a:lstStyle/>
                        <a:p>
                          <a:pPr algn="ctr"/>
                          <a:r>
                            <a:rPr lang="en-US" altLang="zh-CN" sz="1600" dirty="0"/>
                            <a:t>100 ns</a:t>
                          </a:r>
                          <a:endParaRPr lang="zh-CN" altLang="en-US" sz="1600" dirty="0"/>
                        </a:p>
                      </a:txBody>
                      <a:tcPr anchor="ctr"/>
                    </a:tc>
                    <a:tc>
                      <a:txBody>
                        <a:bodyPr/>
                        <a:lstStyle/>
                        <a:p>
                          <a:endParaRPr lang="zh-CN"/>
                        </a:p>
                      </a:txBody>
                      <a:tcPr anchor="ctr">
                        <a:blipFill>
                          <a:blip r:embed="rId3"/>
                          <a:stretch>
                            <a:fillRect l="-200433" t="-103279" r="-220779" b="-16393"/>
                          </a:stretch>
                        </a:blipFill>
                      </a:tcPr>
                    </a:tc>
                    <a:tc>
                      <a:txBody>
                        <a:bodyPr/>
                        <a:lstStyle/>
                        <a:p>
                          <a:endParaRPr lang="zh-CN"/>
                        </a:p>
                      </a:txBody>
                      <a:tcPr anchor="ctr">
                        <a:blipFill>
                          <a:blip r:embed="rId3"/>
                          <a:stretch>
                            <a:fillRect l="-250542" t="-103279" r="-84116" b="-1639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0.1</a:t>
                          </a:r>
                          <a:r>
                            <a:rPr lang="en-US" altLang="zh-CN" sz="1600" baseline="0" dirty="0"/>
                            <a:t> K</a:t>
                          </a:r>
                          <a:endParaRPr lang="zh-CN" altLang="en-US" sz="1600" dirty="0"/>
                        </a:p>
                      </a:txBody>
                      <a:tcPr anchor="ctr"/>
                    </a:tc>
                    <a:extLst>
                      <a:ext uri="{0D108BD9-81ED-4DB2-BD59-A6C34878D82A}">
                        <a16:rowId xmlns:a16="http://schemas.microsoft.com/office/drawing/2014/main" val="10001"/>
                      </a:ext>
                    </a:extLst>
                  </a:tr>
                </a:tbl>
              </a:graphicData>
            </a:graphic>
          </p:graphicFrame>
        </mc:Fallback>
      </mc:AlternateContent>
      <p:sp>
        <p:nvSpPr>
          <p:cNvPr id="14" name="矩形 13"/>
          <p:cNvSpPr/>
          <p:nvPr/>
        </p:nvSpPr>
        <p:spPr>
          <a:xfrm>
            <a:off x="762000" y="6538912"/>
            <a:ext cx="6781800"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D. Rosenberg, J. W. Harrington, P. R. Rice, et al, Phys. Rev. Lett. </a:t>
            </a:r>
            <a:r>
              <a:rPr lang="en-US" altLang="zh-CN" sz="1400" b="1" dirty="0">
                <a:latin typeface="Times New Roman" panose="02020603050405020304" pitchFamily="18" charset="0"/>
                <a:cs typeface="Times New Roman" panose="02020603050405020304" pitchFamily="18" charset="0"/>
              </a:rPr>
              <a:t>98</a:t>
            </a:r>
            <a:r>
              <a:rPr lang="en-US" altLang="zh-CN" sz="1400" dirty="0">
                <a:latin typeface="Times New Roman" panose="02020603050405020304" pitchFamily="18" charset="0"/>
                <a:cs typeface="Times New Roman" panose="02020603050405020304" pitchFamily="18" charset="0"/>
              </a:rPr>
              <a:t>, 010503 (2007).</a:t>
            </a:r>
            <a:endParaRPr lang="zh-CN" altLang="en-US" sz="1400" dirty="0">
              <a:latin typeface="Times New Roman" panose="02020603050405020304" pitchFamily="18" charset="0"/>
              <a:cs typeface="Times New Roman" panose="02020603050405020304" pitchFamily="18" charset="0"/>
            </a:endParaRPr>
          </a:p>
        </p:txBody>
      </p:sp>
      <p:sp>
        <p:nvSpPr>
          <p:cNvPr id="8" name="灯片编号占位符 7">
            <a:extLst>
              <a:ext uri="{FF2B5EF4-FFF2-40B4-BE49-F238E27FC236}">
                <a16:creationId xmlns:a16="http://schemas.microsoft.com/office/drawing/2014/main" id="{187FDA42-10CD-46C6-A1E7-B24FB3526773}"/>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85</a:t>
            </a:fld>
            <a:endParaRPr lang="en-US" dirty="0"/>
          </a:p>
        </p:txBody>
      </p:sp>
    </p:spTree>
    <p:extLst>
      <p:ext uri="{BB962C8B-B14F-4D97-AF65-F5344CB8AC3E}">
        <p14:creationId xmlns:p14="http://schemas.microsoft.com/office/powerpoint/2010/main" val="3427495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单光子探测器件性能小结</a:t>
            </a: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1133098378"/>
                  </p:ext>
                </p:extLst>
              </p:nvPr>
            </p:nvGraphicFramePr>
            <p:xfrm>
              <a:off x="323527" y="1320227"/>
              <a:ext cx="8461447" cy="4674012"/>
            </p:xfrm>
            <a:graphic>
              <a:graphicData uri="http://schemas.openxmlformats.org/drawingml/2006/table">
                <a:tbl>
                  <a:tblPr firstRow="1" bandRow="1">
                    <a:tableStyleId>{69012ECD-51FC-41F1-AA8D-1B2483CD663E}</a:tableStyleId>
                  </a:tblPr>
                  <a:tblGrid>
                    <a:gridCol w="1872209">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233218">
                      <a:extLst>
                        <a:ext uri="{9D8B030D-6E8A-4147-A177-3AD203B41FA5}">
                          <a16:colId xmlns:a16="http://schemas.microsoft.com/office/drawing/2014/main" val="20002"/>
                        </a:ext>
                      </a:extLst>
                    </a:gridCol>
                    <a:gridCol w="1359070">
                      <a:extLst>
                        <a:ext uri="{9D8B030D-6E8A-4147-A177-3AD203B41FA5}">
                          <a16:colId xmlns:a16="http://schemas.microsoft.com/office/drawing/2014/main" val="20003"/>
                        </a:ext>
                      </a:extLst>
                    </a:gridCol>
                    <a:gridCol w="1329934">
                      <a:extLst>
                        <a:ext uri="{9D8B030D-6E8A-4147-A177-3AD203B41FA5}">
                          <a16:colId xmlns:a16="http://schemas.microsoft.com/office/drawing/2014/main" val="20004"/>
                        </a:ext>
                      </a:extLst>
                    </a:gridCol>
                    <a:gridCol w="1442880">
                      <a:extLst>
                        <a:ext uri="{9D8B030D-6E8A-4147-A177-3AD203B41FA5}">
                          <a16:colId xmlns:a16="http://schemas.microsoft.com/office/drawing/2014/main" val="20005"/>
                        </a:ext>
                      </a:extLst>
                    </a:gridCol>
                  </a:tblGrid>
                  <a:tr h="367188">
                    <a:tc>
                      <a:txBody>
                        <a:bodyPr/>
                        <a:lstStyle/>
                        <a:p>
                          <a:pPr algn="ctr"/>
                          <a:endParaRPr lang="zh-CN" altLang="en-US" dirty="0">
                            <a:latin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rPr>
                            <a:t>量子效率</a:t>
                          </a:r>
                        </a:p>
                      </a:txBody>
                      <a:tcPr anchor="ctr"/>
                    </a:tc>
                    <a:tc>
                      <a:txBody>
                        <a:bodyPr/>
                        <a:lstStyle/>
                        <a:p>
                          <a:pPr algn="ctr"/>
                          <a:r>
                            <a:rPr lang="zh-CN" altLang="en-US" dirty="0">
                              <a:latin typeface="Times New Roman" panose="02020603050405020304" pitchFamily="18" charset="0"/>
                            </a:rPr>
                            <a:t>时间抖动</a:t>
                          </a:r>
                        </a:p>
                      </a:txBody>
                      <a:tcPr anchor="ctr"/>
                    </a:tc>
                    <a:tc>
                      <a:txBody>
                        <a:bodyPr/>
                        <a:lstStyle/>
                        <a:p>
                          <a:pPr algn="ctr"/>
                          <a:r>
                            <a:rPr lang="zh-CN" altLang="en-US" dirty="0">
                              <a:latin typeface="Times New Roman" panose="02020603050405020304" pitchFamily="18" charset="0"/>
                            </a:rPr>
                            <a:t>暗计数率</a:t>
                          </a:r>
                        </a:p>
                      </a:txBody>
                      <a:tcPr anchor="ctr"/>
                    </a:tc>
                    <a:tc>
                      <a:txBody>
                        <a:bodyPr/>
                        <a:lstStyle/>
                        <a:p>
                          <a:pPr algn="ctr"/>
                          <a:r>
                            <a:rPr lang="zh-CN" altLang="en-US" dirty="0">
                              <a:latin typeface="Times New Roman" panose="02020603050405020304" pitchFamily="18" charset="0"/>
                            </a:rPr>
                            <a:t>最大计数率</a:t>
                          </a:r>
                        </a:p>
                      </a:txBody>
                      <a:tcPr anchor="ctr"/>
                    </a:tc>
                    <a:tc>
                      <a:txBody>
                        <a:bodyPr/>
                        <a:lstStyle/>
                        <a:p>
                          <a:pPr algn="ctr"/>
                          <a:r>
                            <a:rPr lang="zh-CN" altLang="en-US" dirty="0">
                              <a:latin typeface="Times New Roman" panose="02020603050405020304" pitchFamily="18" charset="0"/>
                            </a:rPr>
                            <a:t>工作温度</a:t>
                          </a:r>
                        </a:p>
                      </a:txBody>
                      <a:tcPr anchor="ctr"/>
                    </a:tc>
                    <a:extLst>
                      <a:ext uri="{0D108BD9-81ED-4DB2-BD59-A6C34878D82A}">
                        <a16:rowId xmlns:a16="http://schemas.microsoft.com/office/drawing/2014/main" val="10000"/>
                      </a:ext>
                    </a:extLst>
                  </a:tr>
                  <a:tr h="367188">
                    <a:tc>
                      <a:txBody>
                        <a:bodyPr/>
                        <a:lstStyle/>
                        <a:p>
                          <a:pPr algn="ctr"/>
                          <a:r>
                            <a:rPr lang="en-US" altLang="zh-CN" dirty="0">
                              <a:latin typeface="Times New Roman" panose="02020603050405020304" pitchFamily="18" charset="0"/>
                            </a:rPr>
                            <a:t>PMT</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2 %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0.4 ns</a:t>
                          </a:r>
                          <a:endParaRPr lang="zh-CN" altLang="en-US" dirty="0">
                            <a:latin typeface="Times New Roman" panose="02020603050405020304" pitchFamily="18" charset="0"/>
                          </a:endParaRPr>
                        </a:p>
                      </a:txBody>
                      <a:tcPr anchor="ctr"/>
                    </a:tc>
                    <a:tc>
                      <a:txBody>
                        <a:bodyPr/>
                        <a:lstStyle/>
                        <a:p>
                          <a:pPr algn="ct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2.5×10</m:t>
                                  </m:r>
                                </m:e>
                                <m:sup>
                                  <m:r>
                                    <a:rPr lang="en-US" altLang="zh-CN" dirty="0" smtClean="0">
                                      <a:latin typeface="Cambria Math" panose="02040503050406030204" pitchFamily="18" charset="0"/>
                                    </a:rPr>
                                    <m:t>5</m:t>
                                  </m:r>
                                </m:sup>
                              </m:sSup>
                              <m:r>
                                <a:rPr lang="en-US" altLang="zh-CN" dirty="0" smtClean="0">
                                  <a:latin typeface="Cambria Math" panose="02040503050406030204" pitchFamily="18" charset="0"/>
                                </a:rPr>
                                <m:t>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7</m:t>
                                  </m:r>
                                </m:sup>
                              </m:sSup>
                            </m:oMath>
                          </a14:m>
                          <a:r>
                            <a:rPr lang="en-US" altLang="zh-CN" dirty="0">
                              <a:latin typeface="Times New Roman" panose="02020603050405020304" pitchFamily="18" charset="0"/>
                            </a:rPr>
                            <a:t> /s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rPr>
                            <a:t>200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1"/>
                      </a:ext>
                    </a:extLst>
                  </a:tr>
                  <a:tr h="367188">
                    <a:tc>
                      <a:txBody>
                        <a:bodyPr/>
                        <a:lstStyle/>
                        <a:p>
                          <a:pPr algn="ctr"/>
                          <a:r>
                            <a:rPr lang="en-US" altLang="zh-CN" dirty="0" err="1">
                              <a:latin typeface="Times New Roman" panose="02020603050405020304" pitchFamily="18" charset="0"/>
                            </a:rPr>
                            <a:t>InGaAs</a:t>
                          </a:r>
                          <a:r>
                            <a:rPr lang="en-US" altLang="zh-CN" dirty="0">
                              <a:latin typeface="Times New Roman" panose="02020603050405020304" pitchFamily="18" charset="0"/>
                            </a:rPr>
                            <a:t> SPAD </a:t>
                          </a:r>
                        </a:p>
                        <a:p>
                          <a:pPr algn="ctr"/>
                          <a:r>
                            <a:rPr lang="en-US" altLang="zh-CN" dirty="0">
                              <a:latin typeface="Times New Roman" panose="02020603050405020304" pitchFamily="18" charset="0"/>
                            </a:rPr>
                            <a:t>(gated)</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10 %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0.370 ns</a:t>
                          </a:r>
                          <a:endParaRPr lang="zh-CN" altLang="en-US" dirty="0">
                            <a:latin typeface="Times New Roman" panose="02020603050405020304" pitchFamily="18" charset="0"/>
                          </a:endParaRPr>
                        </a:p>
                      </a:txBody>
                      <a:tcPr anchor="ctr"/>
                    </a:tc>
                    <a:tc>
                      <a:txBody>
                        <a:bodyPr/>
                        <a:lstStyle/>
                        <a:p>
                          <a:pPr algn="ctr"/>
                          <a14:m>
                            <m:oMath xmlns:m="http://schemas.openxmlformats.org/officeDocument/2006/math">
                              <m:r>
                                <a:rPr lang="en-US" altLang="zh-CN" dirty="0" smtClean="0">
                                  <a:latin typeface="Cambria Math" panose="02040503050406030204" pitchFamily="18" charset="0"/>
                                </a:rPr>
                                <m:t>91 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4</m:t>
                                  </m:r>
                                </m:sup>
                              </m:sSup>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rPr>
                            <a:t>200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2"/>
                      </a:ext>
                    </a:extLst>
                  </a:tr>
                  <a:tr h="367188">
                    <a:tc>
                      <a:txBody>
                        <a:bodyPr/>
                        <a:lstStyle/>
                        <a:p>
                          <a:pPr algn="ctr"/>
                          <a:r>
                            <a:rPr lang="en-US" altLang="zh-CN" dirty="0" err="1">
                              <a:latin typeface="Times New Roman" panose="02020603050405020304" pitchFamily="18" charset="0"/>
                            </a:rPr>
                            <a:t>InGaAs</a:t>
                          </a:r>
                          <a:r>
                            <a:rPr lang="en-US" altLang="zh-CN" dirty="0">
                              <a:latin typeface="Times New Roman" panose="02020603050405020304" pitchFamily="18" charset="0"/>
                            </a:rPr>
                            <a:t> SPAD </a:t>
                          </a:r>
                        </a:p>
                        <a:p>
                          <a:pPr algn="ctr"/>
                          <a:r>
                            <a:rPr lang="en-US" altLang="zh-CN" dirty="0">
                              <a:latin typeface="Times New Roman" panose="02020603050405020304" pitchFamily="18" charset="0"/>
                            </a:rPr>
                            <a:t>(self-differencing)</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10 %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0.055 ns</a:t>
                          </a:r>
                          <a:endParaRPr lang="zh-CN" altLang="en-US" dirty="0">
                            <a:solidFill>
                              <a:srgbClr val="FF0000"/>
                            </a:solidFill>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1.6×10</m:t>
                                  </m:r>
                                </m:e>
                                <m:sup>
                                  <m:r>
                                    <a:rPr lang="en-US" altLang="zh-CN" dirty="0" smtClean="0">
                                      <a:latin typeface="Cambria Math" panose="02040503050406030204" pitchFamily="18" charset="0"/>
                                    </a:rPr>
                                    <m:t>4</m:t>
                                  </m:r>
                                </m:sup>
                              </m:sSup>
                              <m:r>
                                <a:rPr lang="en-US" altLang="zh-CN" dirty="0" smtClean="0">
                                  <a:latin typeface="Cambria Math" panose="02040503050406030204" pitchFamily="18" charset="0"/>
                                </a:rPr>
                                <m:t>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8</m:t>
                                  </m:r>
                                </m:sup>
                              </m:sSup>
                            </m:oMath>
                          </a14:m>
                          <a:r>
                            <a:rPr lang="en-US" altLang="zh-CN" dirty="0">
                              <a:latin typeface="Times New Roman" panose="02020603050405020304" pitchFamily="18" charset="0"/>
                            </a:rPr>
                            <a:t>/s</a:t>
                          </a:r>
                          <a:endParaRPr lang="zh-CN" altLang="en-US" dirty="0">
                            <a:solidFill>
                              <a:srgbClr val="FF0000"/>
                            </a:solidFill>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rPr>
                            <a:t>240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3"/>
                      </a:ext>
                    </a:extLst>
                  </a:tr>
                  <a:tr h="367188">
                    <a:tc>
                      <a:txBody>
                        <a:bodyPr/>
                        <a:lstStyle/>
                        <a:p>
                          <a:pPr algn="ctr"/>
                          <a:r>
                            <a:rPr lang="en-US" altLang="zh-CN" dirty="0">
                              <a:latin typeface="Times New Roman" panose="02020603050405020304" pitchFamily="18" charset="0"/>
                            </a:rPr>
                            <a:t>SNSPD</a:t>
                          </a:r>
                        </a:p>
                        <a:p>
                          <a:pPr algn="ctr"/>
                          <a:r>
                            <a:rPr lang="en-US" altLang="zh-CN" dirty="0">
                              <a:latin typeface="Times New Roman" panose="02020603050405020304" pitchFamily="18" charset="0"/>
                            </a:rPr>
                            <a:t>(</a:t>
                          </a:r>
                          <a:r>
                            <a:rPr lang="zh-CN" altLang="en-US" dirty="0">
                              <a:latin typeface="Times New Roman" panose="02020603050405020304" pitchFamily="18" charset="0"/>
                            </a:rPr>
                            <a:t>蜿蜒结构</a:t>
                          </a:r>
                          <a:r>
                            <a:rPr lang="en-US" altLang="zh-CN" baseline="0"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0.7 %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0.06 ns</a:t>
                          </a:r>
                          <a:endParaRPr lang="zh-CN" altLang="en-US" dirty="0">
                            <a:solidFill>
                              <a:srgbClr val="FF0000"/>
                            </a:solidFill>
                            <a:latin typeface="Times New Roman" panose="02020603050405020304" pitchFamily="18" charset="0"/>
                          </a:endParaRPr>
                        </a:p>
                      </a:txBody>
                      <a:tcPr anchor="ctr"/>
                    </a:tc>
                    <a:tc>
                      <a:txBody>
                        <a:bodyPr/>
                        <a:lstStyle/>
                        <a:p>
                          <a:pPr algn="ctr"/>
                          <a14:m>
                            <m:oMath xmlns:m="http://schemas.openxmlformats.org/officeDocument/2006/math">
                              <m:r>
                                <a:rPr lang="en-US" altLang="zh-CN" smtClean="0">
                                  <a:latin typeface="Cambria Math" panose="02040503050406030204" pitchFamily="18" charset="0"/>
                                </a:rPr>
                                <m:t>10</m:t>
                              </m:r>
                            </m:oMath>
                          </a14:m>
                          <a:r>
                            <a:rPr lang="en-US" altLang="zh-CN" dirty="0">
                              <a:latin typeface="Times New Roman" panose="02020603050405020304" pitchFamily="18" charset="0"/>
                            </a:rPr>
                            <a:t>/s</a:t>
                          </a:r>
                          <a:endParaRPr lang="zh-CN" altLang="en-US" dirty="0">
                            <a:solidFill>
                              <a:srgbClr val="FF0000"/>
                            </a:solidFill>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8</m:t>
                                  </m:r>
                                </m:sup>
                              </m:sSup>
                            </m:oMath>
                          </a14:m>
                          <a:r>
                            <a:rPr lang="en-US" altLang="zh-CN" dirty="0">
                              <a:latin typeface="Times New Roman" panose="02020603050405020304" pitchFamily="18" charset="0"/>
                            </a:rPr>
                            <a:t>/s</a:t>
                          </a:r>
                          <a:endParaRPr lang="zh-CN" altLang="en-US" dirty="0">
                            <a:solidFill>
                              <a:srgbClr val="FF0000"/>
                            </a:solidFill>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3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4"/>
                      </a:ext>
                    </a:extLst>
                  </a:tr>
                  <a:tr h="367188">
                    <a:tc>
                      <a:txBody>
                        <a:bodyPr/>
                        <a:lstStyle/>
                        <a:p>
                          <a:pPr algn="ctr"/>
                          <a:r>
                            <a:rPr lang="en-US" altLang="zh-CN" dirty="0">
                              <a:latin typeface="Times New Roman" panose="02020603050405020304" pitchFamily="18" charset="0"/>
                            </a:rPr>
                            <a:t>SNSPD</a:t>
                          </a:r>
                        </a:p>
                        <a:p>
                          <a:pPr algn="ctr"/>
                          <a:r>
                            <a:rPr lang="en-US" altLang="zh-CN" dirty="0">
                              <a:latin typeface="Times New Roman" panose="02020603050405020304" pitchFamily="18" charset="0"/>
                            </a:rPr>
                            <a:t>(</a:t>
                          </a:r>
                          <a:r>
                            <a:rPr lang="zh-CN" altLang="en-US" dirty="0">
                              <a:latin typeface="Times New Roman" panose="02020603050405020304" pitchFamily="18" charset="0"/>
                            </a:rPr>
                            <a:t>谐振腔结构</a:t>
                          </a:r>
                          <a:r>
                            <a:rPr lang="en-US" altLang="zh-CN" baseline="0"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rPr>
                            <a:t>本征</a:t>
                          </a:r>
                          <a:r>
                            <a:rPr lang="en-US" altLang="zh-CN" dirty="0">
                              <a:latin typeface="Times New Roman" panose="02020603050405020304" pitchFamily="18" charset="0"/>
                            </a:rPr>
                            <a:t>57 %</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0.03 ns</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9</m:t>
                                  </m:r>
                                </m:sup>
                              </m:sSup>
                            </m:oMath>
                          </a14:m>
                          <a:r>
                            <a:rPr lang="en-US" altLang="zh-CN" dirty="0">
                              <a:latin typeface="Times New Roman" panose="02020603050405020304" pitchFamily="18" charset="0"/>
                            </a:rPr>
                            <a:t>/s</a:t>
                          </a:r>
                          <a:endParaRPr lang="zh-CN" altLang="en-US" dirty="0">
                            <a:solidFill>
                              <a:srgbClr val="FF0000"/>
                            </a:solidFill>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1.5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5"/>
                      </a:ext>
                    </a:extLst>
                  </a:tr>
                  <a:tr h="367188">
                    <a:tc>
                      <a:txBody>
                        <a:bodyPr/>
                        <a:lstStyle/>
                        <a:p>
                          <a:pPr algn="ctr"/>
                          <a:r>
                            <a:rPr lang="zh-CN" altLang="en-US" dirty="0">
                              <a:latin typeface="Times New Roman" panose="02020603050405020304" pitchFamily="18" charset="0"/>
                            </a:rPr>
                            <a:t>频率上转换</a:t>
                          </a:r>
                        </a:p>
                      </a:txBody>
                      <a:tcPr anchor="ctr"/>
                    </a:tc>
                    <a:tc>
                      <a:txBody>
                        <a:bodyPr/>
                        <a:lstStyle/>
                        <a:p>
                          <a:pPr algn="ctr"/>
                          <a:r>
                            <a:rPr lang="en-US" altLang="zh-CN" dirty="0">
                              <a:latin typeface="Times New Roman" panose="02020603050405020304" pitchFamily="18" charset="0"/>
                            </a:rPr>
                            <a:t>8.8 %</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0.4</a:t>
                          </a:r>
                          <a:r>
                            <a:rPr lang="en-US" altLang="zh-CN" baseline="0" dirty="0">
                              <a:latin typeface="Times New Roman" panose="02020603050405020304" pitchFamily="18" charset="0"/>
                            </a:rPr>
                            <a:t> ns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1.3×10</m:t>
                                  </m:r>
                                </m:e>
                                <m:sup>
                                  <m:r>
                                    <a:rPr lang="en-US" altLang="zh-CN" dirty="0" smtClean="0">
                                      <a:latin typeface="Cambria Math" panose="02040503050406030204" pitchFamily="18" charset="0"/>
                                    </a:rPr>
                                    <m:t>4</m:t>
                                  </m:r>
                                </m:sup>
                              </m:sSup>
                              <m:r>
                                <a:rPr lang="en-US" altLang="zh-CN" dirty="0" smtClean="0">
                                  <a:latin typeface="Cambria Math" panose="02040503050406030204" pitchFamily="18" charset="0"/>
                                </a:rPr>
                                <m:t>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7</m:t>
                                  </m:r>
                                </m:sup>
                              </m:sSup>
                              <m:r>
                                <a:rPr lang="en-US" altLang="zh-CN" dirty="0" smtClean="0">
                                  <a:latin typeface="Cambria Math" panose="02040503050406030204" pitchFamily="18" charset="0"/>
                                </a:rPr>
                                <m:t>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300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6"/>
                      </a:ext>
                    </a:extLst>
                  </a:tr>
                  <a:tr h="367188">
                    <a:tc>
                      <a:txBody>
                        <a:bodyPr/>
                        <a:lstStyle/>
                        <a:p>
                          <a:pPr algn="ctr"/>
                          <a:r>
                            <a:rPr lang="zh-CN" altLang="en-US" dirty="0">
                              <a:latin typeface="Times New Roman" panose="02020603050405020304" pitchFamily="18" charset="0"/>
                            </a:rPr>
                            <a:t>频率上转换</a:t>
                          </a:r>
                        </a:p>
                      </a:txBody>
                      <a:tcPr anchor="ctr"/>
                    </a:tc>
                    <a:tc>
                      <a:txBody>
                        <a:bodyPr/>
                        <a:lstStyle/>
                        <a:p>
                          <a:pPr algn="ctr"/>
                          <a:r>
                            <a:rPr lang="en-US" altLang="zh-CN" dirty="0">
                              <a:latin typeface="Times New Roman" panose="02020603050405020304" pitchFamily="18" charset="0"/>
                            </a:rPr>
                            <a:t>56-59 %</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pPr algn="ct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4.6×10</m:t>
                                  </m:r>
                                </m:e>
                                <m:sup>
                                  <m:r>
                                    <a:rPr lang="en-US" altLang="zh-CN" dirty="0" smtClean="0">
                                      <a:latin typeface="Cambria Math" panose="02040503050406030204" pitchFamily="18" charset="0"/>
                                    </a:rPr>
                                    <m:t>5</m:t>
                                  </m:r>
                                </m:sup>
                              </m:sSup>
                              <m:r>
                                <a:rPr lang="en-US" altLang="zh-CN" dirty="0" smtClean="0">
                                  <a:latin typeface="Cambria Math" panose="02040503050406030204" pitchFamily="18" charset="0"/>
                                </a:rPr>
                                <m:t>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algn="ct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5×10</m:t>
                                  </m:r>
                                </m:e>
                                <m:sup>
                                  <m:r>
                                    <a:rPr lang="en-US" altLang="zh-CN" dirty="0" smtClean="0">
                                      <a:latin typeface="Cambria Math" panose="02040503050406030204" pitchFamily="18" charset="0"/>
                                    </a:rPr>
                                    <m:t>6</m:t>
                                  </m:r>
                                </m:sup>
                              </m:sSup>
                              <m:r>
                                <a:rPr lang="en-US" altLang="zh-CN" dirty="0" smtClean="0">
                                  <a:latin typeface="Cambria Math" panose="02040503050406030204" pitchFamily="18" charset="0"/>
                                </a:rPr>
                                <m:t> </m:t>
                              </m:r>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300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7"/>
                      </a:ext>
                    </a:extLst>
                  </a:tr>
                  <a:tr h="367188">
                    <a:tc>
                      <a:txBody>
                        <a:bodyPr/>
                        <a:lstStyle/>
                        <a:p>
                          <a:pPr algn="ctr"/>
                          <a:r>
                            <a:rPr lang="en-US" altLang="zh-CN" dirty="0">
                              <a:latin typeface="Times New Roman" panose="02020603050405020304" pitchFamily="18" charset="0"/>
                            </a:rPr>
                            <a:t>TES</a:t>
                          </a:r>
                          <a:r>
                            <a:rPr lang="en-US" altLang="zh-CN" baseline="0" dirty="0">
                              <a:latin typeface="Times New Roman" panose="02020603050405020304" pitchFamily="18" charset="0"/>
                            </a:rPr>
                            <a:t> (</a:t>
                          </a:r>
                          <a:r>
                            <a:rPr lang="zh-CN" altLang="en-US" baseline="0" dirty="0">
                              <a:latin typeface="Times New Roman" panose="02020603050405020304" pitchFamily="18" charset="0"/>
                            </a:rPr>
                            <a:t>钨）</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50 %</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100 ns</a:t>
                          </a:r>
                          <a:endParaRPr lang="zh-CN" altLang="en-US" dirty="0">
                            <a:latin typeface="Times New Roman" panose="02020603050405020304" pitchFamily="18" charset="0"/>
                          </a:endParaRPr>
                        </a:p>
                      </a:txBody>
                      <a:tcPr anchor="ctr"/>
                    </a:tc>
                    <a:tc>
                      <a:txBody>
                        <a:bodyPr/>
                        <a:lstStyle/>
                        <a:p>
                          <a:pPr algn="ctr"/>
                          <a14:m>
                            <m:oMath xmlns:m="http://schemas.openxmlformats.org/officeDocument/2006/math">
                              <m:r>
                                <a:rPr lang="en-US" altLang="zh-CN" dirty="0" smtClean="0">
                                  <a:latin typeface="Cambria Math" panose="02040503050406030204" pitchFamily="18" charset="0"/>
                                </a:rPr>
                                <m:t>3 </m:t>
                              </m:r>
                            </m:oMath>
                          </a14:m>
                          <a:r>
                            <a:rPr lang="en-US" altLang="zh-CN" dirty="0">
                              <a:latin typeface="Times New Roman" panose="02020603050405020304" pitchFamily="18" charset="0"/>
                            </a:rPr>
                            <a:t>/s</a:t>
                          </a:r>
                          <a:endParaRPr lang="zh-CN" altLang="en-US" dirty="0">
                            <a:solidFill>
                              <a:srgbClr val="FF0000"/>
                            </a:solidFill>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10</m:t>
                                  </m:r>
                                </m:e>
                                <m:sup>
                                  <m:r>
                                    <a:rPr lang="en-US" altLang="zh-CN" dirty="0" smtClean="0">
                                      <a:latin typeface="Cambria Math" panose="02040503050406030204" pitchFamily="18" charset="0"/>
                                    </a:rPr>
                                    <m:t>5</m:t>
                                  </m:r>
                                </m:sup>
                              </m:sSup>
                            </m:oMath>
                          </a14:m>
                          <a:r>
                            <a:rPr lang="en-US" altLang="zh-CN" dirty="0">
                              <a:latin typeface="Times New Roman" panose="02020603050405020304" pitchFamily="18" charset="0"/>
                            </a:rPr>
                            <a:t>/s</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0.1</a:t>
                          </a:r>
                          <a:r>
                            <a:rPr lang="en-US" altLang="zh-CN" baseline="0" dirty="0">
                              <a:latin typeface="Times New Roman" panose="02020603050405020304" pitchFamily="18" charset="0"/>
                            </a:rPr>
                            <a:t>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8"/>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1133098378"/>
                  </p:ext>
                </p:extLst>
              </p:nvPr>
            </p:nvGraphicFramePr>
            <p:xfrm>
              <a:off x="323527" y="1320227"/>
              <a:ext cx="8461447" cy="4699573"/>
            </p:xfrm>
            <a:graphic>
              <a:graphicData uri="http://schemas.openxmlformats.org/drawingml/2006/table">
                <a:tbl>
                  <a:tblPr firstRow="1" bandRow="1">
                    <a:tableStyleId>{69012ECD-51FC-41F1-AA8D-1B2483CD663E}</a:tableStyleId>
                  </a:tblPr>
                  <a:tblGrid>
                    <a:gridCol w="1872209">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233218">
                      <a:extLst>
                        <a:ext uri="{9D8B030D-6E8A-4147-A177-3AD203B41FA5}">
                          <a16:colId xmlns:a16="http://schemas.microsoft.com/office/drawing/2014/main" val="20002"/>
                        </a:ext>
                      </a:extLst>
                    </a:gridCol>
                    <a:gridCol w="1359070">
                      <a:extLst>
                        <a:ext uri="{9D8B030D-6E8A-4147-A177-3AD203B41FA5}">
                          <a16:colId xmlns:a16="http://schemas.microsoft.com/office/drawing/2014/main" val="20003"/>
                        </a:ext>
                      </a:extLst>
                    </a:gridCol>
                    <a:gridCol w="1329934">
                      <a:extLst>
                        <a:ext uri="{9D8B030D-6E8A-4147-A177-3AD203B41FA5}">
                          <a16:colId xmlns:a16="http://schemas.microsoft.com/office/drawing/2014/main" val="20004"/>
                        </a:ext>
                      </a:extLst>
                    </a:gridCol>
                    <a:gridCol w="1442880">
                      <a:extLst>
                        <a:ext uri="{9D8B030D-6E8A-4147-A177-3AD203B41FA5}">
                          <a16:colId xmlns:a16="http://schemas.microsoft.com/office/drawing/2014/main" val="20005"/>
                        </a:ext>
                      </a:extLst>
                    </a:gridCol>
                  </a:tblGrid>
                  <a:tr h="640080">
                    <a:tc>
                      <a:txBody>
                        <a:bodyPr/>
                        <a:lstStyle/>
                        <a:p>
                          <a:pPr algn="ctr"/>
                          <a:endParaRPr lang="zh-CN" altLang="en-US" dirty="0">
                            <a:latin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rPr>
                            <a:t>量子效率</a:t>
                          </a:r>
                        </a:p>
                      </a:txBody>
                      <a:tcPr anchor="ctr"/>
                    </a:tc>
                    <a:tc>
                      <a:txBody>
                        <a:bodyPr/>
                        <a:lstStyle/>
                        <a:p>
                          <a:pPr algn="ctr"/>
                          <a:r>
                            <a:rPr lang="zh-CN" altLang="en-US" dirty="0">
                              <a:latin typeface="Times New Roman" panose="02020603050405020304" pitchFamily="18" charset="0"/>
                            </a:rPr>
                            <a:t>时间抖动</a:t>
                          </a:r>
                        </a:p>
                      </a:txBody>
                      <a:tcPr anchor="ctr"/>
                    </a:tc>
                    <a:tc>
                      <a:txBody>
                        <a:bodyPr/>
                        <a:lstStyle/>
                        <a:p>
                          <a:pPr algn="ctr"/>
                          <a:r>
                            <a:rPr lang="zh-CN" altLang="en-US" dirty="0">
                              <a:latin typeface="Times New Roman" panose="02020603050405020304" pitchFamily="18" charset="0"/>
                            </a:rPr>
                            <a:t>暗计数率</a:t>
                          </a:r>
                        </a:p>
                      </a:txBody>
                      <a:tcPr anchor="ctr"/>
                    </a:tc>
                    <a:tc>
                      <a:txBody>
                        <a:bodyPr/>
                        <a:lstStyle/>
                        <a:p>
                          <a:pPr algn="ctr"/>
                          <a:r>
                            <a:rPr lang="zh-CN" altLang="en-US" dirty="0">
                              <a:latin typeface="Times New Roman" panose="02020603050405020304" pitchFamily="18" charset="0"/>
                            </a:rPr>
                            <a:t>最大计数率</a:t>
                          </a:r>
                        </a:p>
                      </a:txBody>
                      <a:tcPr anchor="ctr"/>
                    </a:tc>
                    <a:tc>
                      <a:txBody>
                        <a:bodyPr/>
                        <a:lstStyle/>
                        <a:p>
                          <a:pPr algn="ctr"/>
                          <a:r>
                            <a:rPr lang="zh-CN" altLang="en-US" dirty="0">
                              <a:latin typeface="Times New Roman" panose="02020603050405020304" pitchFamily="18" charset="0"/>
                            </a:rPr>
                            <a:t>工作温度</a:t>
                          </a:r>
                        </a:p>
                      </a:txBody>
                      <a:tcPr anchor="ctr"/>
                    </a:tc>
                    <a:extLst>
                      <a:ext uri="{0D108BD9-81ED-4DB2-BD59-A6C34878D82A}">
                        <a16:rowId xmlns:a16="http://schemas.microsoft.com/office/drawing/2014/main" val="10000"/>
                      </a:ext>
                    </a:extLst>
                  </a:tr>
                  <a:tr h="375984">
                    <a:tc>
                      <a:txBody>
                        <a:bodyPr/>
                        <a:lstStyle/>
                        <a:p>
                          <a:pPr algn="ctr"/>
                          <a:r>
                            <a:rPr lang="en-US" altLang="zh-CN" dirty="0">
                              <a:latin typeface="Times New Roman" panose="02020603050405020304" pitchFamily="18" charset="0"/>
                            </a:rPr>
                            <a:t>PMT</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2 %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0.4 ns</a:t>
                          </a:r>
                          <a:endParaRPr lang="zh-CN" altLang="en-US" dirty="0">
                            <a:latin typeface="Times New Roman" panose="02020603050405020304" pitchFamily="18" charset="0"/>
                          </a:endParaRPr>
                        </a:p>
                      </a:txBody>
                      <a:tcPr anchor="ctr"/>
                    </a:tc>
                    <a:tc>
                      <a:txBody>
                        <a:bodyPr/>
                        <a:lstStyle/>
                        <a:p>
                          <a:endParaRPr lang="zh-CN"/>
                        </a:p>
                      </a:txBody>
                      <a:tcPr anchor="ctr">
                        <a:blipFill>
                          <a:blip r:embed="rId2"/>
                          <a:stretch>
                            <a:fillRect l="-319283" t="-177419" r="-204484" b="-1001613"/>
                          </a:stretch>
                        </a:blipFill>
                      </a:tcPr>
                    </a:tc>
                    <a:tc>
                      <a:txBody>
                        <a:bodyPr/>
                        <a:lstStyle/>
                        <a:p>
                          <a:endParaRPr lang="zh-CN"/>
                        </a:p>
                      </a:txBody>
                      <a:tcPr anchor="ctr">
                        <a:blipFill>
                          <a:blip r:embed="rId2"/>
                          <a:stretch>
                            <a:fillRect l="-428899" t="-177419" r="-109174" b="-100161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rPr>
                            <a:t>200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1"/>
                      </a:ext>
                    </a:extLst>
                  </a:tr>
                  <a:tr h="640080">
                    <a:tc>
                      <a:txBody>
                        <a:bodyPr/>
                        <a:lstStyle/>
                        <a:p>
                          <a:pPr algn="ctr"/>
                          <a:r>
                            <a:rPr lang="en-US" altLang="zh-CN" dirty="0" err="1">
                              <a:latin typeface="Times New Roman" panose="02020603050405020304" pitchFamily="18" charset="0"/>
                            </a:rPr>
                            <a:t>InGaAs</a:t>
                          </a:r>
                          <a:r>
                            <a:rPr lang="en-US" altLang="zh-CN" dirty="0">
                              <a:latin typeface="Times New Roman" panose="02020603050405020304" pitchFamily="18" charset="0"/>
                            </a:rPr>
                            <a:t> SPAD </a:t>
                          </a:r>
                        </a:p>
                        <a:p>
                          <a:pPr algn="ctr"/>
                          <a:r>
                            <a:rPr lang="en-US" altLang="zh-CN" dirty="0">
                              <a:latin typeface="Times New Roman" panose="02020603050405020304" pitchFamily="18" charset="0"/>
                            </a:rPr>
                            <a:t>(gated)</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10 %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0.370 ns</a:t>
                          </a:r>
                          <a:endParaRPr lang="zh-CN" altLang="en-US" dirty="0">
                            <a:latin typeface="Times New Roman" panose="02020603050405020304" pitchFamily="18" charset="0"/>
                          </a:endParaRPr>
                        </a:p>
                      </a:txBody>
                      <a:tcPr anchor="ctr"/>
                    </a:tc>
                    <a:tc>
                      <a:txBody>
                        <a:bodyPr/>
                        <a:lstStyle/>
                        <a:p>
                          <a:endParaRPr lang="zh-CN"/>
                        </a:p>
                      </a:txBody>
                      <a:tcPr anchor="ctr">
                        <a:blipFill>
                          <a:blip r:embed="rId2"/>
                          <a:stretch>
                            <a:fillRect l="-319283" t="-163810" r="-204484" b="-491429"/>
                          </a:stretch>
                        </a:blipFill>
                      </a:tcPr>
                    </a:tc>
                    <a:tc>
                      <a:txBody>
                        <a:bodyPr/>
                        <a:lstStyle/>
                        <a:p>
                          <a:endParaRPr lang="zh-CN"/>
                        </a:p>
                      </a:txBody>
                      <a:tcPr anchor="ctr">
                        <a:blipFill>
                          <a:blip r:embed="rId2"/>
                          <a:stretch>
                            <a:fillRect l="-428899" t="-163810" r="-109174" b="-4914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rPr>
                            <a:t>200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2"/>
                      </a:ext>
                    </a:extLst>
                  </a:tr>
                  <a:tr h="640080">
                    <a:tc>
                      <a:txBody>
                        <a:bodyPr/>
                        <a:lstStyle/>
                        <a:p>
                          <a:pPr algn="ctr"/>
                          <a:r>
                            <a:rPr lang="en-US" altLang="zh-CN" dirty="0" err="1">
                              <a:latin typeface="Times New Roman" panose="02020603050405020304" pitchFamily="18" charset="0"/>
                            </a:rPr>
                            <a:t>InGaAs</a:t>
                          </a:r>
                          <a:r>
                            <a:rPr lang="en-US" altLang="zh-CN" dirty="0">
                              <a:latin typeface="Times New Roman" panose="02020603050405020304" pitchFamily="18" charset="0"/>
                            </a:rPr>
                            <a:t> SPAD </a:t>
                          </a:r>
                        </a:p>
                        <a:p>
                          <a:pPr algn="ctr"/>
                          <a:r>
                            <a:rPr lang="en-US" altLang="zh-CN" dirty="0">
                              <a:latin typeface="Times New Roman" panose="02020603050405020304" pitchFamily="18" charset="0"/>
                            </a:rPr>
                            <a:t>(self-differencing)</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10 %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0.055 ns</a:t>
                          </a:r>
                          <a:endParaRPr lang="zh-CN" altLang="en-US" dirty="0">
                            <a:solidFill>
                              <a:srgbClr val="FF0000"/>
                            </a:solidFill>
                            <a:latin typeface="Times New Roman" panose="02020603050405020304" pitchFamily="18" charset="0"/>
                          </a:endParaRPr>
                        </a:p>
                      </a:txBody>
                      <a:tcPr anchor="ctr"/>
                    </a:tc>
                    <a:tc>
                      <a:txBody>
                        <a:bodyPr/>
                        <a:lstStyle/>
                        <a:p>
                          <a:endParaRPr lang="zh-CN"/>
                        </a:p>
                      </a:txBody>
                      <a:tcPr anchor="ctr">
                        <a:blipFill>
                          <a:blip r:embed="rId2"/>
                          <a:stretch>
                            <a:fillRect l="-319283" t="-263810" r="-204484" b="-391429"/>
                          </a:stretch>
                        </a:blipFill>
                      </a:tcPr>
                    </a:tc>
                    <a:tc>
                      <a:txBody>
                        <a:bodyPr/>
                        <a:lstStyle/>
                        <a:p>
                          <a:endParaRPr lang="zh-CN"/>
                        </a:p>
                      </a:txBody>
                      <a:tcPr anchor="ctr">
                        <a:blipFill>
                          <a:blip r:embed="rId2"/>
                          <a:stretch>
                            <a:fillRect l="-428899" t="-263810" r="-109174" b="-3914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a:latin typeface="Times New Roman" panose="02020603050405020304" pitchFamily="18" charset="0"/>
                            </a:rPr>
                            <a:t>240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3"/>
                      </a:ext>
                    </a:extLst>
                  </a:tr>
                  <a:tr h="640080">
                    <a:tc>
                      <a:txBody>
                        <a:bodyPr/>
                        <a:lstStyle/>
                        <a:p>
                          <a:pPr algn="ctr"/>
                          <a:r>
                            <a:rPr lang="en-US" altLang="zh-CN" dirty="0">
                              <a:latin typeface="Times New Roman" panose="02020603050405020304" pitchFamily="18" charset="0"/>
                            </a:rPr>
                            <a:t>SNSPD</a:t>
                          </a:r>
                        </a:p>
                        <a:p>
                          <a:pPr algn="ctr"/>
                          <a:r>
                            <a:rPr lang="en-US" altLang="zh-CN" dirty="0">
                              <a:latin typeface="Times New Roman" panose="02020603050405020304" pitchFamily="18" charset="0"/>
                            </a:rPr>
                            <a:t>(</a:t>
                          </a:r>
                          <a:r>
                            <a:rPr lang="zh-CN" altLang="en-US" dirty="0">
                              <a:latin typeface="Times New Roman" panose="02020603050405020304" pitchFamily="18" charset="0"/>
                            </a:rPr>
                            <a:t>蜿蜒结构</a:t>
                          </a:r>
                          <a:r>
                            <a:rPr lang="en-US" altLang="zh-CN" baseline="0"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0.7 %</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0.06 ns</a:t>
                          </a:r>
                          <a:endParaRPr lang="zh-CN" altLang="en-US" dirty="0">
                            <a:solidFill>
                              <a:srgbClr val="FF0000"/>
                            </a:solidFill>
                            <a:latin typeface="Times New Roman" panose="02020603050405020304" pitchFamily="18" charset="0"/>
                          </a:endParaRPr>
                        </a:p>
                      </a:txBody>
                      <a:tcPr anchor="ctr"/>
                    </a:tc>
                    <a:tc>
                      <a:txBody>
                        <a:bodyPr/>
                        <a:lstStyle/>
                        <a:p>
                          <a:endParaRPr lang="zh-CN"/>
                        </a:p>
                      </a:txBody>
                      <a:tcPr anchor="ctr">
                        <a:blipFill>
                          <a:blip r:embed="rId2"/>
                          <a:stretch>
                            <a:fillRect l="-319283" t="-363810" r="-204484" b="-291429"/>
                          </a:stretch>
                        </a:blipFill>
                      </a:tcPr>
                    </a:tc>
                    <a:tc>
                      <a:txBody>
                        <a:bodyPr/>
                        <a:lstStyle/>
                        <a:p>
                          <a:endParaRPr lang="zh-CN"/>
                        </a:p>
                      </a:txBody>
                      <a:tcPr anchor="ctr">
                        <a:blipFill>
                          <a:blip r:embed="rId2"/>
                          <a:stretch>
                            <a:fillRect l="-428899" t="-363810" r="-109174" b="-2914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3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4"/>
                      </a:ext>
                    </a:extLst>
                  </a:tr>
                  <a:tr h="640080">
                    <a:tc>
                      <a:txBody>
                        <a:bodyPr/>
                        <a:lstStyle/>
                        <a:p>
                          <a:pPr algn="ctr"/>
                          <a:r>
                            <a:rPr lang="en-US" altLang="zh-CN" dirty="0">
                              <a:latin typeface="Times New Roman" panose="02020603050405020304" pitchFamily="18" charset="0"/>
                            </a:rPr>
                            <a:t>SNSPD</a:t>
                          </a:r>
                        </a:p>
                        <a:p>
                          <a:pPr algn="ctr"/>
                          <a:r>
                            <a:rPr lang="en-US" altLang="zh-CN" dirty="0">
                              <a:latin typeface="Times New Roman" panose="02020603050405020304" pitchFamily="18" charset="0"/>
                            </a:rPr>
                            <a:t>(</a:t>
                          </a:r>
                          <a:r>
                            <a:rPr lang="zh-CN" altLang="en-US" dirty="0">
                              <a:latin typeface="Times New Roman" panose="02020603050405020304" pitchFamily="18" charset="0"/>
                            </a:rPr>
                            <a:t>谐振腔结构</a:t>
                          </a:r>
                          <a:r>
                            <a:rPr lang="en-US" altLang="zh-CN" baseline="0"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rPr>
                            <a:t>本征</a:t>
                          </a:r>
                          <a:r>
                            <a:rPr lang="en-US" altLang="zh-CN" dirty="0">
                              <a:latin typeface="Times New Roman" panose="02020603050405020304" pitchFamily="18" charset="0"/>
                            </a:rPr>
                            <a:t>57 %</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0.03 ns</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endParaRPr lang="zh-CN"/>
                        </a:p>
                      </a:txBody>
                      <a:tcPr anchor="ctr">
                        <a:blipFill>
                          <a:blip r:embed="rId2"/>
                          <a:stretch>
                            <a:fillRect l="-428899" t="-463810" r="-109174" b="-191429"/>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1.5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5"/>
                      </a:ext>
                    </a:extLst>
                  </a:tr>
                  <a:tr h="371221">
                    <a:tc>
                      <a:txBody>
                        <a:bodyPr/>
                        <a:lstStyle/>
                        <a:p>
                          <a:pPr algn="ctr"/>
                          <a:r>
                            <a:rPr lang="zh-CN" altLang="en-US" dirty="0">
                              <a:latin typeface="Times New Roman" panose="02020603050405020304" pitchFamily="18" charset="0"/>
                            </a:rPr>
                            <a:t>频率上转换</a:t>
                          </a:r>
                        </a:p>
                      </a:txBody>
                      <a:tcPr anchor="ctr"/>
                    </a:tc>
                    <a:tc>
                      <a:txBody>
                        <a:bodyPr/>
                        <a:lstStyle/>
                        <a:p>
                          <a:pPr algn="ctr"/>
                          <a:r>
                            <a:rPr lang="en-US" altLang="zh-CN" dirty="0">
                              <a:latin typeface="Times New Roman" panose="02020603050405020304" pitchFamily="18" charset="0"/>
                            </a:rPr>
                            <a:t>8.8 %</a:t>
                          </a:r>
                          <a:endParaRPr lang="zh-CN" altLang="en-US" dirty="0">
                            <a:latin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0.4</a:t>
                          </a:r>
                          <a:r>
                            <a:rPr lang="en-US" altLang="zh-CN" baseline="0" dirty="0">
                              <a:latin typeface="Times New Roman" panose="02020603050405020304" pitchFamily="18" charset="0"/>
                            </a:rPr>
                            <a:t> ns</a:t>
                          </a:r>
                          <a:endParaRPr lang="zh-CN" altLang="en-US" dirty="0">
                            <a:latin typeface="Times New Roman" panose="02020603050405020304" pitchFamily="18" charset="0"/>
                          </a:endParaRPr>
                        </a:p>
                      </a:txBody>
                      <a:tcPr anchor="ctr"/>
                    </a:tc>
                    <a:tc>
                      <a:txBody>
                        <a:bodyPr/>
                        <a:lstStyle/>
                        <a:p>
                          <a:endParaRPr lang="zh-CN"/>
                        </a:p>
                      </a:txBody>
                      <a:tcPr anchor="ctr">
                        <a:blipFill>
                          <a:blip r:embed="rId2"/>
                          <a:stretch>
                            <a:fillRect l="-319283" t="-970492" r="-204484" b="-229508"/>
                          </a:stretch>
                        </a:blipFill>
                      </a:tcPr>
                    </a:tc>
                    <a:tc>
                      <a:txBody>
                        <a:bodyPr/>
                        <a:lstStyle/>
                        <a:p>
                          <a:endParaRPr lang="zh-CN"/>
                        </a:p>
                      </a:txBody>
                      <a:tcPr anchor="ctr">
                        <a:blipFill>
                          <a:blip r:embed="rId2"/>
                          <a:stretch>
                            <a:fillRect l="-428899" t="-970492" r="-109174" b="-229508"/>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300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6"/>
                      </a:ext>
                    </a:extLst>
                  </a:tr>
                  <a:tr h="375984">
                    <a:tc>
                      <a:txBody>
                        <a:bodyPr/>
                        <a:lstStyle/>
                        <a:p>
                          <a:pPr algn="ctr"/>
                          <a:r>
                            <a:rPr lang="zh-CN" altLang="en-US" dirty="0">
                              <a:latin typeface="Times New Roman" panose="02020603050405020304" pitchFamily="18" charset="0"/>
                            </a:rPr>
                            <a:t>频率上转换</a:t>
                          </a:r>
                        </a:p>
                      </a:txBody>
                      <a:tcPr anchor="ctr"/>
                    </a:tc>
                    <a:tc>
                      <a:txBody>
                        <a:bodyPr/>
                        <a:lstStyle/>
                        <a:p>
                          <a:pPr algn="ctr"/>
                          <a:r>
                            <a:rPr lang="en-US" altLang="zh-CN" dirty="0">
                              <a:latin typeface="Times New Roman" panose="02020603050405020304" pitchFamily="18" charset="0"/>
                            </a:rPr>
                            <a:t>56-59 %</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a:t>
                          </a:r>
                          <a:endParaRPr lang="zh-CN" altLang="en-US" dirty="0">
                            <a:latin typeface="Times New Roman" panose="02020603050405020304" pitchFamily="18" charset="0"/>
                          </a:endParaRPr>
                        </a:p>
                      </a:txBody>
                      <a:tcPr anchor="ctr"/>
                    </a:tc>
                    <a:tc>
                      <a:txBody>
                        <a:bodyPr/>
                        <a:lstStyle/>
                        <a:p>
                          <a:endParaRPr lang="zh-CN"/>
                        </a:p>
                      </a:txBody>
                      <a:tcPr anchor="ctr">
                        <a:blipFill>
                          <a:blip r:embed="rId2"/>
                          <a:stretch>
                            <a:fillRect l="-319283" t="-1053226" r="-204484" b="-125806"/>
                          </a:stretch>
                        </a:blipFill>
                      </a:tcPr>
                    </a:tc>
                    <a:tc>
                      <a:txBody>
                        <a:bodyPr/>
                        <a:lstStyle/>
                        <a:p>
                          <a:endParaRPr lang="zh-CN"/>
                        </a:p>
                      </a:txBody>
                      <a:tcPr anchor="ctr">
                        <a:blipFill>
                          <a:blip r:embed="rId2"/>
                          <a:stretch>
                            <a:fillRect l="-428899" t="-1053226" r="-109174" b="-12580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300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7"/>
                      </a:ext>
                    </a:extLst>
                  </a:tr>
                  <a:tr h="375984">
                    <a:tc>
                      <a:txBody>
                        <a:bodyPr/>
                        <a:lstStyle/>
                        <a:p>
                          <a:pPr algn="ctr"/>
                          <a:r>
                            <a:rPr lang="en-US" altLang="zh-CN" dirty="0">
                              <a:latin typeface="Times New Roman" panose="02020603050405020304" pitchFamily="18" charset="0"/>
                            </a:rPr>
                            <a:t>TES</a:t>
                          </a:r>
                          <a:r>
                            <a:rPr lang="en-US" altLang="zh-CN" baseline="0" dirty="0">
                              <a:latin typeface="Times New Roman" panose="02020603050405020304" pitchFamily="18" charset="0"/>
                            </a:rPr>
                            <a:t> (</a:t>
                          </a:r>
                          <a:r>
                            <a:rPr lang="zh-CN" altLang="en-US" baseline="0" dirty="0">
                              <a:latin typeface="Times New Roman" panose="02020603050405020304" pitchFamily="18" charset="0"/>
                            </a:rPr>
                            <a:t>钨）</a:t>
                          </a:r>
                          <a:endParaRPr lang="zh-CN" altLang="en-US" dirty="0">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50 %</a:t>
                          </a:r>
                          <a:endParaRPr lang="zh-CN" altLang="en-US" dirty="0">
                            <a:solidFill>
                              <a:srgbClr val="FF0000"/>
                            </a:solidFill>
                            <a:latin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rPr>
                            <a:t>100 ns</a:t>
                          </a:r>
                          <a:endParaRPr lang="zh-CN" altLang="en-US" dirty="0">
                            <a:latin typeface="Times New Roman" panose="02020603050405020304" pitchFamily="18" charset="0"/>
                          </a:endParaRPr>
                        </a:p>
                      </a:txBody>
                      <a:tcPr anchor="ctr"/>
                    </a:tc>
                    <a:tc>
                      <a:txBody>
                        <a:bodyPr/>
                        <a:lstStyle/>
                        <a:p>
                          <a:endParaRPr lang="zh-CN"/>
                        </a:p>
                      </a:txBody>
                      <a:tcPr anchor="ctr">
                        <a:blipFill>
                          <a:blip r:embed="rId2"/>
                          <a:stretch>
                            <a:fillRect l="-319283" t="-1153226" r="-204484" b="-25806"/>
                          </a:stretch>
                        </a:blipFill>
                      </a:tcPr>
                    </a:tc>
                    <a:tc>
                      <a:txBody>
                        <a:bodyPr/>
                        <a:lstStyle/>
                        <a:p>
                          <a:endParaRPr lang="zh-CN"/>
                        </a:p>
                      </a:txBody>
                      <a:tcPr anchor="ctr">
                        <a:blipFill>
                          <a:blip r:embed="rId2"/>
                          <a:stretch>
                            <a:fillRect l="-428899" t="-1153226" r="-109174" b="-2580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rPr>
                            <a:t>0.1</a:t>
                          </a:r>
                          <a:r>
                            <a:rPr lang="en-US" altLang="zh-CN" baseline="0" dirty="0">
                              <a:latin typeface="Times New Roman" panose="02020603050405020304" pitchFamily="18" charset="0"/>
                            </a:rPr>
                            <a:t> K</a:t>
                          </a:r>
                          <a:endParaRPr lang="zh-CN" altLang="en-US" dirty="0">
                            <a:latin typeface="Times New Roman" panose="02020603050405020304" pitchFamily="18" charset="0"/>
                          </a:endParaRPr>
                        </a:p>
                      </a:txBody>
                      <a:tcPr anchor="ctr"/>
                    </a:tc>
                    <a:extLst>
                      <a:ext uri="{0D108BD9-81ED-4DB2-BD59-A6C34878D82A}">
                        <a16:rowId xmlns:a16="http://schemas.microsoft.com/office/drawing/2014/main" val="10008"/>
                      </a:ext>
                    </a:extLst>
                  </a:tr>
                </a:tbl>
              </a:graphicData>
            </a:graphic>
          </p:graphicFrame>
        </mc:Fallback>
      </mc:AlternateContent>
      <p:sp>
        <p:nvSpPr>
          <p:cNvPr id="7" name="页脚占位符 6">
            <a:extLst>
              <a:ext uri="{FF2B5EF4-FFF2-40B4-BE49-F238E27FC236}">
                <a16:creationId xmlns:a16="http://schemas.microsoft.com/office/drawing/2014/main" id="{2B9D231C-B36E-4DA1-908F-5FF2626D32F6}"/>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6958779E-7D11-4A81-89F0-97475FB1C6A1}"/>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86</a:t>
            </a:fld>
            <a:endParaRPr lang="en-US" dirty="0"/>
          </a:p>
        </p:txBody>
      </p:sp>
    </p:spTree>
    <p:extLst>
      <p:ext uri="{BB962C8B-B14F-4D97-AF65-F5344CB8AC3E}">
        <p14:creationId xmlns:p14="http://schemas.microsoft.com/office/powerpoint/2010/main" val="1439099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本章内容</a:t>
            </a:r>
          </a:p>
        </p:txBody>
      </p:sp>
      <p:sp>
        <p:nvSpPr>
          <p:cNvPr id="3" name="内容占位符 2"/>
          <p:cNvSpPr>
            <a:spLocks noGrp="1"/>
          </p:cNvSpPr>
          <p:nvPr>
            <p:ph sz="quarter" idx="1"/>
          </p:nvPr>
        </p:nvSpPr>
        <p:spPr/>
        <p:txBody>
          <a:bodyPr/>
          <a:lstStyle/>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6.1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基本结构与原理</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6.2 PIN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6.3 APD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型光探测器</a:t>
            </a:r>
          </a:p>
          <a:p>
            <a:pPr marL="0" indent="0">
              <a:spcAft>
                <a:spcPts val="1200"/>
              </a:spcAft>
              <a:buNone/>
            </a:pPr>
            <a:r>
              <a:rPr 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6.4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单光子探测器</a:t>
            </a:r>
          </a:p>
          <a:p>
            <a:pPr marL="0" indent="0">
              <a:spcAft>
                <a:spcPts val="1200"/>
              </a:spcAft>
              <a:buNone/>
            </a:pPr>
            <a:r>
              <a:rPr 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6.5 </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微波光子探测器</a:t>
            </a: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页脚占位符 7">
            <a:extLst>
              <a:ext uri="{FF2B5EF4-FFF2-40B4-BE49-F238E27FC236}">
                <a16:creationId xmlns:a16="http://schemas.microsoft.com/office/drawing/2014/main" id="{B9AE5E38-5475-4C88-A262-A48E4AF0C6EC}"/>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9" name="灯片编号占位符 8">
            <a:extLst>
              <a:ext uri="{FF2B5EF4-FFF2-40B4-BE49-F238E27FC236}">
                <a16:creationId xmlns:a16="http://schemas.microsoft.com/office/drawing/2014/main" id="{8057447D-7F3A-49F5-BF3E-1C54C313B8EF}"/>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6.5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微波光子探测器</a:t>
            </a:r>
          </a:p>
        </p:txBody>
      </p:sp>
      <p:sp>
        <p:nvSpPr>
          <p:cNvPr id="3" name="内容占位符 2"/>
          <p:cNvSpPr>
            <a:spLocks noGrp="1"/>
          </p:cNvSpPr>
          <p:nvPr>
            <p:ph sz="quarter" idx="1"/>
          </p:nvPr>
        </p:nvSpPr>
        <p:spPr>
          <a:xfrm>
            <a:off x="762000" y="2590800"/>
            <a:ext cx="7620000" cy="3352800"/>
          </a:xfrm>
        </p:spPr>
        <p:txBody>
          <a:bodyPr>
            <a:normAutofit/>
          </a:bodyPr>
          <a:lstStyle/>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系统对微波光子链路的主要性能指标要求</a:t>
            </a:r>
          </a:p>
          <a:p>
            <a:pPr lvl="1"/>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高链路增益</a:t>
            </a:r>
          </a:p>
          <a:p>
            <a:pPr lvl="1"/>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低噪声系数</a:t>
            </a:r>
          </a:p>
          <a:p>
            <a:pPr lvl="1"/>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宽动态范围</a:t>
            </a:r>
            <a:endPar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大带宽</a:t>
            </a:r>
            <a:endPar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链路增益</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高响应度、高饱和功率</a:t>
            </a:r>
          </a:p>
          <a:p>
            <a:endPar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buNone/>
            </a:pPr>
            <a:endPar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Group 28"/>
          <p:cNvGrpSpPr>
            <a:grpSpLocks/>
          </p:cNvGrpSpPr>
          <p:nvPr/>
        </p:nvGrpSpPr>
        <p:grpSpPr bwMode="auto">
          <a:xfrm>
            <a:off x="609601" y="1295400"/>
            <a:ext cx="8077199" cy="1343776"/>
            <a:chOff x="436444" y="1371600"/>
            <a:chExt cx="8040825" cy="1763024"/>
          </a:xfrm>
        </p:grpSpPr>
        <p:cxnSp>
          <p:nvCxnSpPr>
            <p:cNvPr id="7" name="Straight Connector 4"/>
            <p:cNvCxnSpPr/>
            <p:nvPr/>
          </p:nvCxnSpPr>
          <p:spPr>
            <a:xfrm>
              <a:off x="1371566" y="1980964"/>
              <a:ext cx="685774"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a:spLocks noChangeArrowheads="1"/>
            </p:cNvSpPr>
            <p:nvPr/>
          </p:nvSpPr>
          <p:spPr bwMode="auto">
            <a:xfrm>
              <a:off x="436444" y="2448163"/>
              <a:ext cx="1542294" cy="686461"/>
            </a:xfrm>
            <a:prstGeom prst="rect">
              <a:avLst/>
            </a:prstGeom>
            <a:noFill/>
            <a:ln w="9525">
              <a:noFill/>
              <a:miter lim="800000"/>
              <a:headEnd/>
              <a:tailEnd/>
            </a:ln>
          </p:spPr>
          <p:txBody>
            <a:bodyPr wrap="none">
              <a:spAutoFit/>
            </a:bodyPr>
            <a:lstStyle/>
            <a:p>
              <a:r>
                <a:rPr lang="en-US" altLang="zh-CN" sz="2800" dirty="0">
                  <a:latin typeface="Times New Roman" panose="02020603050405020304" pitchFamily="18" charset="0"/>
                </a:rPr>
                <a:t>RF Input</a:t>
              </a:r>
              <a:endParaRPr lang="zh-CN" altLang="en-US" sz="2800" dirty="0">
                <a:latin typeface="Times New Roman" panose="02020603050405020304" pitchFamily="18" charset="0"/>
              </a:endParaRPr>
            </a:p>
          </p:txBody>
        </p:sp>
        <p:sp>
          <p:nvSpPr>
            <p:cNvPr id="9" name="Rounded Rectangle 6"/>
            <p:cNvSpPr/>
            <p:nvPr/>
          </p:nvSpPr>
          <p:spPr>
            <a:xfrm>
              <a:off x="457200" y="1676282"/>
              <a:ext cx="914366" cy="53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latin typeface="Times New Roman" panose="02020603050405020304" pitchFamily="18" charset="0"/>
                </a:rPr>
                <a:t>LD</a:t>
              </a:r>
              <a:endParaRPr lang="zh-CN" altLang="en-US" sz="2800" dirty="0">
                <a:latin typeface="Times New Roman" panose="02020603050405020304" pitchFamily="18" charset="0"/>
              </a:endParaRPr>
            </a:p>
          </p:txBody>
        </p:sp>
        <p:cxnSp>
          <p:nvCxnSpPr>
            <p:cNvPr id="10" name="Straight Connector 7"/>
            <p:cNvCxnSpPr/>
            <p:nvPr/>
          </p:nvCxnSpPr>
          <p:spPr>
            <a:xfrm>
              <a:off x="2971705" y="1980964"/>
              <a:ext cx="2743097"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Oval 8"/>
            <p:cNvSpPr/>
            <p:nvPr/>
          </p:nvSpPr>
          <p:spPr>
            <a:xfrm>
              <a:off x="3581282" y="1371600"/>
              <a:ext cx="609577" cy="609364"/>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latin typeface="Times New Roman" panose="02020603050405020304" pitchFamily="18" charset="0"/>
              </a:endParaRPr>
            </a:p>
          </p:txBody>
        </p:sp>
        <p:sp>
          <p:nvSpPr>
            <p:cNvPr id="12" name="Oval 9"/>
            <p:cNvSpPr/>
            <p:nvPr/>
          </p:nvSpPr>
          <p:spPr>
            <a:xfrm>
              <a:off x="3733676" y="1371600"/>
              <a:ext cx="609577" cy="609364"/>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latin typeface="Times New Roman" panose="02020603050405020304" pitchFamily="18" charset="0"/>
              </a:endParaRPr>
            </a:p>
          </p:txBody>
        </p:sp>
        <p:sp>
          <p:nvSpPr>
            <p:cNvPr id="13" name="Oval 10"/>
            <p:cNvSpPr/>
            <p:nvPr/>
          </p:nvSpPr>
          <p:spPr>
            <a:xfrm>
              <a:off x="3886071" y="1371600"/>
              <a:ext cx="609577" cy="609364"/>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latin typeface="Times New Roman" panose="02020603050405020304" pitchFamily="18" charset="0"/>
              </a:endParaRPr>
            </a:p>
          </p:txBody>
        </p:sp>
        <p:sp>
          <p:nvSpPr>
            <p:cNvPr id="14" name="Rounded Rectangle 11"/>
            <p:cNvSpPr/>
            <p:nvPr/>
          </p:nvSpPr>
          <p:spPr>
            <a:xfrm>
              <a:off x="1904945" y="1676282"/>
              <a:ext cx="1447745" cy="53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latin typeface="Times New Roman" panose="02020603050405020304" pitchFamily="18" charset="0"/>
                </a:rPr>
                <a:t>MZM</a:t>
              </a:r>
              <a:endParaRPr lang="zh-CN" altLang="en-US" sz="3600" dirty="0">
                <a:latin typeface="Times New Roman" panose="02020603050405020304" pitchFamily="18" charset="0"/>
              </a:endParaRPr>
            </a:p>
          </p:txBody>
        </p:sp>
        <p:sp>
          <p:nvSpPr>
            <p:cNvPr id="15" name="Bent-Up Arrow 12"/>
            <p:cNvSpPr/>
            <p:nvPr/>
          </p:nvSpPr>
          <p:spPr>
            <a:xfrm>
              <a:off x="2057340" y="2209476"/>
              <a:ext cx="609577" cy="53319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latin typeface="Times New Roman" panose="02020603050405020304" pitchFamily="18" charset="0"/>
              </a:endParaRPr>
            </a:p>
          </p:txBody>
        </p:sp>
        <p:sp>
          <p:nvSpPr>
            <p:cNvPr id="16" name="Isosceles Triangle 13"/>
            <p:cNvSpPr/>
            <p:nvPr/>
          </p:nvSpPr>
          <p:spPr>
            <a:xfrm rot="5400000">
              <a:off x="4457749" y="1841265"/>
              <a:ext cx="1142558" cy="3047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latin typeface="Times New Roman" panose="02020603050405020304" pitchFamily="18" charset="0"/>
              </a:endParaRPr>
            </a:p>
          </p:txBody>
        </p:sp>
        <p:sp>
          <p:nvSpPr>
            <p:cNvPr id="17" name="Rounded Rectangle 14"/>
            <p:cNvSpPr/>
            <p:nvPr/>
          </p:nvSpPr>
          <p:spPr>
            <a:xfrm>
              <a:off x="5714802" y="1701672"/>
              <a:ext cx="914366" cy="53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latin typeface="Times New Roman" panose="02020603050405020304" pitchFamily="18" charset="0"/>
                </a:rPr>
                <a:t>PD</a:t>
              </a:r>
              <a:endParaRPr lang="zh-CN" altLang="en-US" sz="2800" dirty="0">
                <a:latin typeface="Times New Roman" panose="02020603050405020304" pitchFamily="18" charset="0"/>
              </a:endParaRPr>
            </a:p>
          </p:txBody>
        </p:sp>
        <p:sp>
          <p:nvSpPr>
            <p:cNvPr id="18" name="Right Arrow 15"/>
            <p:cNvSpPr/>
            <p:nvPr/>
          </p:nvSpPr>
          <p:spPr>
            <a:xfrm>
              <a:off x="6629167" y="1860361"/>
              <a:ext cx="609577" cy="228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latin typeface="Times New Roman" panose="02020603050405020304" pitchFamily="18" charset="0"/>
              </a:endParaRPr>
            </a:p>
          </p:txBody>
        </p:sp>
        <p:sp>
          <p:nvSpPr>
            <p:cNvPr id="19" name="TextBox 35"/>
            <p:cNvSpPr txBox="1">
              <a:spLocks noChangeArrowheads="1"/>
            </p:cNvSpPr>
            <p:nvPr/>
          </p:nvSpPr>
          <p:spPr bwMode="auto">
            <a:xfrm>
              <a:off x="7239000" y="1600112"/>
              <a:ext cx="1238269" cy="1251781"/>
            </a:xfrm>
            <a:prstGeom prst="rect">
              <a:avLst/>
            </a:prstGeom>
            <a:noFill/>
            <a:ln w="9525">
              <a:noFill/>
              <a:miter lim="800000"/>
              <a:headEnd/>
              <a:tailEnd/>
            </a:ln>
          </p:spPr>
          <p:txBody>
            <a:bodyPr wrap="none">
              <a:spAutoFit/>
            </a:bodyPr>
            <a:lstStyle/>
            <a:p>
              <a:r>
                <a:rPr lang="en-US" altLang="zh-CN" sz="2800" dirty="0">
                  <a:latin typeface="Times New Roman" panose="02020603050405020304" pitchFamily="18" charset="0"/>
                </a:rPr>
                <a:t>RF </a:t>
              </a:r>
            </a:p>
            <a:p>
              <a:r>
                <a:rPr lang="en-US" altLang="zh-CN" sz="2800" dirty="0">
                  <a:latin typeface="Times New Roman" panose="02020603050405020304" pitchFamily="18" charset="0"/>
                </a:rPr>
                <a:t>Output</a:t>
              </a:r>
              <a:endParaRPr lang="zh-CN" altLang="en-US" sz="2800" dirty="0">
                <a:latin typeface="Times New Roman" panose="02020603050405020304" pitchFamily="18" charset="0"/>
              </a:endParaRPr>
            </a:p>
          </p:txBody>
        </p:sp>
      </p:grpSp>
      <p:grpSp>
        <p:nvGrpSpPr>
          <p:cNvPr id="20" name="Group 15"/>
          <p:cNvGrpSpPr/>
          <p:nvPr/>
        </p:nvGrpSpPr>
        <p:grpSpPr>
          <a:xfrm>
            <a:off x="1466442" y="5105400"/>
            <a:ext cx="5829116" cy="1250380"/>
            <a:chOff x="1745979" y="2243757"/>
            <a:chExt cx="6400800" cy="1598550"/>
          </a:xfrm>
        </p:grpSpPr>
        <p:graphicFrame>
          <p:nvGraphicFramePr>
            <p:cNvPr id="21" name="Object 9"/>
            <p:cNvGraphicFramePr>
              <a:graphicFrameLocks noChangeAspect="1"/>
            </p:cNvGraphicFramePr>
            <p:nvPr>
              <p:extLst>
                <p:ext uri="{D42A27DB-BD31-4B8C-83A1-F6EECF244321}">
                  <p14:modId xmlns:p14="http://schemas.microsoft.com/office/powerpoint/2010/main" val="29244331"/>
                </p:ext>
              </p:extLst>
            </p:nvPr>
          </p:nvGraphicFramePr>
          <p:xfrm>
            <a:off x="1745979" y="2243757"/>
            <a:ext cx="6400800" cy="1333500"/>
          </p:xfrm>
          <a:graphic>
            <a:graphicData uri="http://schemas.openxmlformats.org/presentationml/2006/ole">
              <mc:AlternateContent xmlns:mc="http://schemas.openxmlformats.org/markup-compatibility/2006">
                <mc:Choice xmlns:v="urn:schemas-microsoft-com:vml" Requires="v">
                  <p:oleObj name="公式" r:id="rId2" imgW="2628720" imgH="469800" progId="Equation.3">
                    <p:embed/>
                  </p:oleObj>
                </mc:Choice>
                <mc:Fallback>
                  <p:oleObj name="公式" r:id="rId2" imgW="2628720" imgH="4698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979" y="2243757"/>
                          <a:ext cx="640080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 name="Group 45"/>
            <p:cNvGrpSpPr>
              <a:grpSpLocks/>
            </p:cNvGrpSpPr>
            <p:nvPr/>
          </p:nvGrpSpPr>
          <p:grpSpPr bwMode="auto">
            <a:xfrm>
              <a:off x="3868675" y="3230982"/>
              <a:ext cx="2039938" cy="573736"/>
              <a:chOff x="2330" y="3738"/>
              <a:chExt cx="1028" cy="231"/>
            </a:xfrm>
          </p:grpSpPr>
          <p:sp>
            <p:nvSpPr>
              <p:cNvPr id="26" name="Freeform 37"/>
              <p:cNvSpPr>
                <a:spLocks/>
              </p:cNvSpPr>
              <p:nvPr/>
            </p:nvSpPr>
            <p:spPr bwMode="auto">
              <a:xfrm>
                <a:off x="2330" y="3738"/>
                <a:ext cx="1028" cy="58"/>
              </a:xfrm>
              <a:custGeom>
                <a:avLst/>
                <a:gdLst>
                  <a:gd name="T0" fmla="*/ 0 w 1077"/>
                  <a:gd name="T1" fmla="*/ 0 h 58"/>
                  <a:gd name="T2" fmla="*/ 37 w 1077"/>
                  <a:gd name="T3" fmla="*/ 58 h 58"/>
                  <a:gd name="T4" fmla="*/ 944 w 1077"/>
                  <a:gd name="T5" fmla="*/ 58 h 58"/>
                  <a:gd name="T6" fmla="*/ 981 w 1077"/>
                  <a:gd name="T7" fmla="*/ 0 h 58"/>
                  <a:gd name="T8" fmla="*/ 0 60000 65536"/>
                  <a:gd name="T9" fmla="*/ 0 60000 65536"/>
                  <a:gd name="T10" fmla="*/ 0 60000 65536"/>
                  <a:gd name="T11" fmla="*/ 0 60000 65536"/>
                  <a:gd name="T12" fmla="*/ 0 w 1077"/>
                  <a:gd name="T13" fmla="*/ 0 h 58"/>
                  <a:gd name="T14" fmla="*/ 1077 w 1077"/>
                  <a:gd name="T15" fmla="*/ 58 h 58"/>
                </a:gdLst>
                <a:ahLst/>
                <a:cxnLst>
                  <a:cxn ang="T8">
                    <a:pos x="T0" y="T1"/>
                  </a:cxn>
                  <a:cxn ang="T9">
                    <a:pos x="T2" y="T3"/>
                  </a:cxn>
                  <a:cxn ang="T10">
                    <a:pos x="T4" y="T5"/>
                  </a:cxn>
                  <a:cxn ang="T11">
                    <a:pos x="T6" y="T7"/>
                  </a:cxn>
                </a:cxnLst>
                <a:rect l="T12" t="T13" r="T14" b="T15"/>
                <a:pathLst>
                  <a:path w="1077" h="58">
                    <a:moveTo>
                      <a:pt x="0" y="0"/>
                    </a:moveTo>
                    <a:lnTo>
                      <a:pt x="41" y="58"/>
                    </a:lnTo>
                    <a:lnTo>
                      <a:pt x="1036" y="58"/>
                    </a:lnTo>
                    <a:lnTo>
                      <a:pt x="1077" y="0"/>
                    </a:lnTo>
                  </a:path>
                </a:pathLst>
              </a:custGeom>
              <a:noFill/>
              <a:ln w="9525">
                <a:solidFill>
                  <a:schemeClr val="tx1"/>
                </a:solidFill>
                <a:round/>
                <a:headEnd/>
                <a:tailEnd/>
              </a:ln>
            </p:spPr>
            <p:txBody>
              <a:bodyPr wrap="none" anchor="ctr"/>
              <a:lstStyle/>
              <a:p>
                <a:endParaRPr lang="zh-CN" altLang="en-US">
                  <a:latin typeface="Times New Roman" panose="02020603050405020304" pitchFamily="18" charset="0"/>
                </a:endParaRPr>
              </a:p>
            </p:txBody>
          </p:sp>
          <p:sp>
            <p:nvSpPr>
              <p:cNvPr id="27" name="Text Box 39"/>
              <p:cNvSpPr txBox="1">
                <a:spLocks noChangeArrowheads="1"/>
              </p:cNvSpPr>
              <p:nvPr/>
            </p:nvSpPr>
            <p:spPr bwMode="auto">
              <a:xfrm>
                <a:off x="2470" y="3783"/>
                <a:ext cx="747" cy="186"/>
              </a:xfrm>
              <a:prstGeom prst="rect">
                <a:avLst/>
              </a:prstGeom>
              <a:noFill/>
              <a:ln w="9525">
                <a:noFill/>
                <a:miter lim="800000"/>
                <a:headEnd/>
                <a:tailEnd/>
              </a:ln>
            </p:spPr>
            <p:txBody>
              <a:bodyPr wrap="none">
                <a:spAutoFit/>
              </a:bodyPr>
              <a:lstStyle/>
              <a:p>
                <a:pPr eaLnBrk="0" hangingPunct="0"/>
                <a:r>
                  <a:rPr lang="en-US" altLang="zh-CN" sz="2400" dirty="0">
                    <a:latin typeface="Times New Roman" panose="02020603050405020304" pitchFamily="18" charset="0"/>
                  </a:rPr>
                  <a:t>Modulator</a:t>
                </a:r>
              </a:p>
            </p:txBody>
          </p:sp>
        </p:grpSp>
        <p:grpSp>
          <p:nvGrpSpPr>
            <p:cNvPr id="23" name="Group 46"/>
            <p:cNvGrpSpPr>
              <a:grpSpLocks/>
            </p:cNvGrpSpPr>
            <p:nvPr/>
          </p:nvGrpSpPr>
          <p:grpSpPr bwMode="auto">
            <a:xfrm>
              <a:off x="7103270" y="3174192"/>
              <a:ext cx="936625" cy="668115"/>
              <a:chOff x="3932" y="3739"/>
              <a:chExt cx="472" cy="269"/>
            </a:xfrm>
          </p:grpSpPr>
          <p:sp>
            <p:nvSpPr>
              <p:cNvPr id="24" name="Freeform 38"/>
              <p:cNvSpPr>
                <a:spLocks/>
              </p:cNvSpPr>
              <p:nvPr/>
            </p:nvSpPr>
            <p:spPr bwMode="auto">
              <a:xfrm>
                <a:off x="3932" y="3739"/>
                <a:ext cx="472" cy="58"/>
              </a:xfrm>
              <a:custGeom>
                <a:avLst/>
                <a:gdLst>
                  <a:gd name="T0" fmla="*/ 0 w 575"/>
                  <a:gd name="T1" fmla="*/ 0 h 58"/>
                  <a:gd name="T2" fmla="*/ 22 w 575"/>
                  <a:gd name="T3" fmla="*/ 58 h 58"/>
                  <a:gd name="T4" fmla="*/ 360 w 575"/>
                  <a:gd name="T5" fmla="*/ 58 h 58"/>
                  <a:gd name="T6" fmla="*/ 387 w 575"/>
                  <a:gd name="T7" fmla="*/ 0 h 58"/>
                  <a:gd name="T8" fmla="*/ 0 60000 65536"/>
                  <a:gd name="T9" fmla="*/ 0 60000 65536"/>
                  <a:gd name="T10" fmla="*/ 0 60000 65536"/>
                  <a:gd name="T11" fmla="*/ 0 60000 65536"/>
                  <a:gd name="T12" fmla="*/ 0 w 575"/>
                  <a:gd name="T13" fmla="*/ 0 h 58"/>
                  <a:gd name="T14" fmla="*/ 575 w 575"/>
                  <a:gd name="T15" fmla="*/ 58 h 58"/>
                </a:gdLst>
                <a:ahLst/>
                <a:cxnLst>
                  <a:cxn ang="T8">
                    <a:pos x="T0" y="T1"/>
                  </a:cxn>
                  <a:cxn ang="T9">
                    <a:pos x="T2" y="T3"/>
                  </a:cxn>
                  <a:cxn ang="T10">
                    <a:pos x="T4" y="T5"/>
                  </a:cxn>
                  <a:cxn ang="T11">
                    <a:pos x="T6" y="T7"/>
                  </a:cxn>
                </a:cxnLst>
                <a:rect l="T12" t="T13" r="T14" b="T15"/>
                <a:pathLst>
                  <a:path w="575" h="58">
                    <a:moveTo>
                      <a:pt x="0" y="0"/>
                    </a:moveTo>
                    <a:lnTo>
                      <a:pt x="33" y="58"/>
                    </a:lnTo>
                    <a:lnTo>
                      <a:pt x="534" y="58"/>
                    </a:lnTo>
                    <a:lnTo>
                      <a:pt x="575" y="0"/>
                    </a:lnTo>
                  </a:path>
                </a:pathLst>
              </a:custGeom>
              <a:noFill/>
              <a:ln w="9525">
                <a:solidFill>
                  <a:schemeClr val="tx1"/>
                </a:solidFill>
                <a:round/>
                <a:headEnd/>
                <a:tailEnd/>
              </a:ln>
            </p:spPr>
            <p:txBody>
              <a:bodyPr wrap="none" anchor="ctr"/>
              <a:lstStyle/>
              <a:p>
                <a:endParaRPr lang="zh-CN" altLang="en-US">
                  <a:latin typeface="Times New Roman" panose="02020603050405020304" pitchFamily="18" charset="0"/>
                </a:endParaRPr>
              </a:p>
            </p:txBody>
          </p:sp>
          <p:sp>
            <p:nvSpPr>
              <p:cNvPr id="25" name="Text Box 40"/>
              <p:cNvSpPr txBox="1">
                <a:spLocks noChangeArrowheads="1"/>
              </p:cNvSpPr>
              <p:nvPr/>
            </p:nvSpPr>
            <p:spPr bwMode="auto">
              <a:xfrm>
                <a:off x="4022" y="3822"/>
                <a:ext cx="292" cy="186"/>
              </a:xfrm>
              <a:prstGeom prst="rect">
                <a:avLst/>
              </a:prstGeom>
              <a:noFill/>
              <a:ln w="9525">
                <a:noFill/>
                <a:miter lim="800000"/>
                <a:headEnd/>
                <a:tailEnd/>
              </a:ln>
            </p:spPr>
            <p:txBody>
              <a:bodyPr wrap="none">
                <a:spAutoFit/>
              </a:bodyPr>
              <a:lstStyle/>
              <a:p>
                <a:pPr eaLnBrk="0" hangingPunct="0"/>
                <a:r>
                  <a:rPr lang="en-US" altLang="zh-CN" sz="2400" dirty="0">
                    <a:latin typeface="Times New Roman" panose="02020603050405020304" pitchFamily="18" charset="0"/>
                  </a:rPr>
                  <a:t>PD</a:t>
                </a:r>
              </a:p>
            </p:txBody>
          </p:sp>
        </p:grpSp>
      </p:grpSp>
      <p:sp>
        <p:nvSpPr>
          <p:cNvPr id="28" name="Rectangle 44"/>
          <p:cNvSpPr>
            <a:spLocks noChangeArrowheads="1"/>
          </p:cNvSpPr>
          <p:nvPr/>
        </p:nvSpPr>
        <p:spPr bwMode="auto">
          <a:xfrm>
            <a:off x="6172673" y="5265698"/>
            <a:ext cx="1122885" cy="567200"/>
          </a:xfrm>
          <a:prstGeom prst="rect">
            <a:avLst/>
          </a:prstGeom>
          <a:noFill/>
          <a:ln w="38100">
            <a:solidFill>
              <a:srgbClr val="C92615"/>
            </a:solidFill>
            <a:miter lim="800000"/>
            <a:headEnd/>
            <a:tailEnd/>
          </a:ln>
        </p:spPr>
        <p:txBody>
          <a:bodyPr wrap="none" anchor="ctr"/>
          <a:lstStyle/>
          <a:p>
            <a:endParaRPr lang="zh-CN" altLang="en-US"/>
          </a:p>
        </p:txBody>
      </p:sp>
      <p:sp>
        <p:nvSpPr>
          <p:cNvPr id="29" name="Rectangle 44"/>
          <p:cNvSpPr>
            <a:spLocks noChangeArrowheads="1"/>
          </p:cNvSpPr>
          <p:nvPr/>
        </p:nvSpPr>
        <p:spPr bwMode="auto">
          <a:xfrm>
            <a:off x="2798048" y="5265698"/>
            <a:ext cx="554752" cy="623297"/>
          </a:xfrm>
          <a:prstGeom prst="rect">
            <a:avLst/>
          </a:prstGeom>
          <a:noFill/>
          <a:ln w="38100">
            <a:solidFill>
              <a:srgbClr val="C92615"/>
            </a:solidFill>
            <a:miter lim="800000"/>
            <a:headEnd/>
            <a:tailEnd/>
          </a:ln>
        </p:spPr>
        <p:txBody>
          <a:bodyPr wrap="none" anchor="ctr"/>
          <a:lstStyle/>
          <a:p>
            <a:endParaRPr lang="zh-CN" altLang="en-US"/>
          </a:p>
        </p:txBody>
      </p:sp>
      <p:sp>
        <p:nvSpPr>
          <p:cNvPr id="32" name="页脚占位符 31">
            <a:extLst>
              <a:ext uri="{FF2B5EF4-FFF2-40B4-BE49-F238E27FC236}">
                <a16:creationId xmlns:a16="http://schemas.microsoft.com/office/drawing/2014/main" id="{4B7411AE-9023-46AA-8690-9FBCBE9A0FDA}"/>
              </a:ext>
            </a:extLst>
          </p:cNvPr>
          <p:cNvSpPr>
            <a:spLocks noGrp="1"/>
          </p:cNvSpPr>
          <p:nvPr>
            <p:ph type="ftr" sz="quarter" idx="11"/>
          </p:nvPr>
        </p:nvSpPr>
        <p:spPr/>
        <p:txBody>
          <a:bodyPr/>
          <a:lstStyle/>
          <a:p>
            <a:pPr>
              <a:defRPr/>
            </a:pPr>
            <a:r>
              <a:rPr lang="zh-CN" altLang="en-US" dirty="0"/>
              <a:t>集成光电子学概论</a:t>
            </a:r>
            <a:endParaRPr lang="en-US" dirty="0"/>
          </a:p>
        </p:txBody>
      </p:sp>
      <p:sp>
        <p:nvSpPr>
          <p:cNvPr id="33" name="灯片编号占位符 32">
            <a:extLst>
              <a:ext uri="{FF2B5EF4-FFF2-40B4-BE49-F238E27FC236}">
                <a16:creationId xmlns:a16="http://schemas.microsoft.com/office/drawing/2014/main" id="{71E236D5-48D1-4247-8633-6DB1E2E42998}"/>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探测器的饱和机制</a:t>
            </a:r>
          </a:p>
        </p:txBody>
      </p:sp>
      <p:sp>
        <p:nvSpPr>
          <p:cNvPr id="3" name="内容占位符 2"/>
          <p:cNvSpPr>
            <a:spLocks noGrp="1"/>
          </p:cNvSpPr>
          <p:nvPr>
            <p:ph sz="quarter" idx="1"/>
          </p:nvPr>
        </p:nvSpPr>
        <p:spPr/>
        <p:txBody>
          <a:bodyPr/>
          <a:lstStyle/>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探测器饱和，表现为在较高的光注入功率下，光电流信号提取效率下降的现象。</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引发饱和的原因</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载流子对电场屏蔽效应</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负载偏压摆幅、</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30000" lvl="1"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串联电阻分压</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3" descr="DC saturation current.tif"/>
          <p:cNvPicPr>
            <a:picLocks noChangeAspect="1"/>
          </p:cNvPicPr>
          <p:nvPr/>
        </p:nvPicPr>
        <p:blipFill>
          <a:blip r:embed="rId2" cstate="print"/>
          <a:srcRect l="1754" t="3276" r="5263" b="1040"/>
          <a:stretch>
            <a:fillRect/>
          </a:stretch>
        </p:blipFill>
        <p:spPr>
          <a:xfrm>
            <a:off x="4973777" y="2887287"/>
            <a:ext cx="3713023" cy="2667000"/>
          </a:xfrm>
          <a:prstGeom prst="rect">
            <a:avLst/>
          </a:prstGeom>
          <a:ln w="38100" cap="sq">
            <a:solidFill>
              <a:schemeClr val="accent4">
                <a:lumMod val="60000"/>
                <a:lumOff val="40000"/>
              </a:schemeClr>
            </a:solidFill>
            <a:prstDash val="solid"/>
            <a:miter lim="800000"/>
          </a:ln>
          <a:effectLst>
            <a:outerShdw blurRad="50800" dist="38100" dir="2700000" algn="tl" rotWithShape="0">
              <a:srgbClr val="000000">
                <a:alpha val="43000"/>
              </a:srgbClr>
            </a:outerShdw>
          </a:effectLst>
        </p:spPr>
      </p:pic>
      <p:sp>
        <p:nvSpPr>
          <p:cNvPr id="9" name="页脚占位符 8">
            <a:extLst>
              <a:ext uri="{FF2B5EF4-FFF2-40B4-BE49-F238E27FC236}">
                <a16:creationId xmlns:a16="http://schemas.microsoft.com/office/drawing/2014/main" id="{C1550D9F-C453-4F13-A611-BBE69387D805}"/>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E1EAF846-E84D-404D-B164-D762D3118FDA}"/>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半导体材料的吸收系数</a:t>
            </a:r>
          </a:p>
        </p:txBody>
      </p:sp>
      <p:sp>
        <p:nvSpPr>
          <p:cNvPr id="3" name="内容占位符 2"/>
          <p:cNvSpPr>
            <a:spLocks noGrp="1"/>
          </p:cNvSpPr>
          <p:nvPr>
            <p:ph sz="quarter" idx="1"/>
          </p:nvPr>
        </p:nvSpPr>
        <p:spPr>
          <a:xfrm>
            <a:off x="838200" y="1386840"/>
            <a:ext cx="7620000" cy="4937760"/>
          </a:xfrm>
        </p:spPr>
        <p:txBody>
          <a:bodyPr/>
          <a:lstStyle/>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半导体材料仅能吸收能量大于其禁带宽度的光子。其对特定波长光子的吸收能力，通常用吸收系数</a:t>
            </a:r>
            <a:r>
              <a:rPr lang="el-GR"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α</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表示</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吸收系数的物理本质</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电子从价带向导带的跃迁几率。</a:t>
            </a:r>
          </a:p>
        </p:txBody>
      </p:sp>
      <p:sp>
        <p:nvSpPr>
          <p:cNvPr id="9" name="页脚占位符 8">
            <a:extLst>
              <a:ext uri="{FF2B5EF4-FFF2-40B4-BE49-F238E27FC236}">
                <a16:creationId xmlns:a16="http://schemas.microsoft.com/office/drawing/2014/main" id="{A242347E-F9ED-4701-84E8-26D84C6B9047}"/>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7113F090-A081-4FC6-8E33-AFFC351BD0B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9</a:t>
            </a:fld>
            <a:endParaRPr lang="en-US" dirty="0"/>
          </a:p>
        </p:txBody>
      </p:sp>
      <p:pic>
        <p:nvPicPr>
          <p:cNvPr id="7170" name="Picture 2" descr="Absorption coefficient of various semiconductors"/>
          <p:cNvPicPr>
            <a:picLocks noChangeAspect="1" noChangeArrowheads="1"/>
          </p:cNvPicPr>
          <p:nvPr/>
        </p:nvPicPr>
        <p:blipFill>
          <a:blip r:embed="rId2" cstate="print"/>
          <a:srcRect/>
          <a:stretch>
            <a:fillRect/>
          </a:stretch>
        </p:blipFill>
        <p:spPr bwMode="auto">
          <a:xfrm>
            <a:off x="1114059" y="3834197"/>
            <a:ext cx="4001966" cy="2586637"/>
          </a:xfrm>
          <a:prstGeom prst="rect">
            <a:avLst/>
          </a:prstGeom>
          <a:noFill/>
        </p:spPr>
      </p:pic>
      <p:grpSp>
        <p:nvGrpSpPr>
          <p:cNvPr id="11" name="组合 10">
            <a:extLst>
              <a:ext uri="{FF2B5EF4-FFF2-40B4-BE49-F238E27FC236}">
                <a16:creationId xmlns:a16="http://schemas.microsoft.com/office/drawing/2014/main" id="{B067337C-5F81-483F-809A-20E94BE9F5D3}"/>
              </a:ext>
            </a:extLst>
          </p:cNvPr>
          <p:cNvGrpSpPr/>
          <p:nvPr/>
        </p:nvGrpSpPr>
        <p:grpSpPr>
          <a:xfrm>
            <a:off x="5207306" y="3310198"/>
            <a:ext cx="3200400" cy="3196532"/>
            <a:chOff x="5962650" y="3061643"/>
            <a:chExt cx="3200400" cy="3196532"/>
          </a:xfrm>
        </p:grpSpPr>
        <p:pic>
          <p:nvPicPr>
            <p:cNvPr id="7171" name="Picture 3"/>
            <p:cNvPicPr>
              <a:picLocks noChangeAspect="1" noChangeArrowheads="1"/>
            </p:cNvPicPr>
            <p:nvPr/>
          </p:nvPicPr>
          <p:blipFill>
            <a:blip r:embed="rId3" cstate="print"/>
            <a:srcRect/>
            <a:stretch>
              <a:fillRect/>
            </a:stretch>
          </p:blipFill>
          <p:spPr bwMode="auto">
            <a:xfrm>
              <a:off x="6115050" y="3430975"/>
              <a:ext cx="2895600" cy="2827200"/>
            </a:xfrm>
            <a:prstGeom prst="rect">
              <a:avLst/>
            </a:prstGeom>
            <a:noFill/>
            <a:ln w="9525">
              <a:noFill/>
              <a:miter lim="800000"/>
              <a:headEnd/>
              <a:tailEnd/>
            </a:ln>
            <a:effectLst/>
          </p:spPr>
        </p:pic>
        <p:sp>
          <p:nvSpPr>
            <p:cNvPr id="7" name="TextBox 6"/>
            <p:cNvSpPr txBox="1"/>
            <p:nvPr/>
          </p:nvSpPr>
          <p:spPr>
            <a:xfrm>
              <a:off x="5962650" y="3061643"/>
              <a:ext cx="3200400" cy="369332"/>
            </a:xfrm>
            <a:prstGeom prst="rect">
              <a:avLst/>
            </a:prstGeom>
            <a:noFill/>
          </p:spPr>
          <p:txBody>
            <a:bodyPr wrap="square" rtlCol="0">
              <a:spAutoFit/>
            </a:bodyPr>
            <a:lstStyle/>
            <a:p>
              <a:pPr algn="ctr"/>
              <a:r>
                <a:rPr lang="zh-CN" altLang="en-US" dirty="0"/>
                <a:t>常见半导体的禁带宽度</a:t>
              </a:r>
            </a:p>
          </p:txBody>
        </p:sp>
      </p:grpSp>
      <p:graphicFrame>
        <p:nvGraphicFramePr>
          <p:cNvPr id="7172" name="Object 4"/>
          <p:cNvGraphicFramePr>
            <a:graphicFrameLocks noChangeAspect="1"/>
          </p:cNvGraphicFramePr>
          <p:nvPr>
            <p:extLst>
              <p:ext uri="{D42A27DB-BD31-4B8C-83A1-F6EECF244321}">
                <p14:modId xmlns:p14="http://schemas.microsoft.com/office/powerpoint/2010/main" val="21181417"/>
              </p:ext>
            </p:extLst>
          </p:nvPr>
        </p:nvGraphicFramePr>
        <p:xfrm>
          <a:off x="3429000" y="2209800"/>
          <a:ext cx="2286000" cy="523185"/>
        </p:xfrm>
        <a:graphic>
          <a:graphicData uri="http://schemas.openxmlformats.org/presentationml/2006/ole">
            <mc:AlternateContent xmlns:mc="http://schemas.openxmlformats.org/markup-compatibility/2006">
              <mc:Choice xmlns:v="urn:schemas-microsoft-com:vml" Requires="v">
                <p:oleObj name="Equation" r:id="rId4" imgW="1054100" imgH="241300" progId="Equation.3">
                  <p:embed/>
                </p:oleObj>
              </mc:Choice>
              <mc:Fallback>
                <p:oleObj name="Equation" r:id="rId4" imgW="1054100" imgH="241300" progId="Equation.3">
                  <p:embed/>
                  <p:pic>
                    <p:nvPicPr>
                      <p:cNvPr id="0" name="Picture 1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09800"/>
                        <a:ext cx="2286000" cy="523185"/>
                      </a:xfrm>
                      <a:prstGeom prst="rect">
                        <a:avLst/>
                      </a:prstGeom>
                      <a:noFill/>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载流子对电场屏蔽作用导致饱和</a:t>
            </a:r>
          </a:p>
        </p:txBody>
      </p:sp>
      <p:sp>
        <p:nvSpPr>
          <p:cNvPr id="3" name="内容占位符 2"/>
          <p:cNvSpPr>
            <a:spLocks noGrp="1"/>
          </p:cNvSpPr>
          <p:nvPr>
            <p:ph sz="quarter" idx="1"/>
          </p:nvPr>
        </p:nvSpPr>
        <p:spPr>
          <a:xfrm>
            <a:off x="457200" y="1310640"/>
            <a:ext cx="4191000" cy="4937760"/>
          </a:xfrm>
        </p:spPr>
        <p:txBody>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耗尽区内，光生载流子形成一定的空间电荷分布，影响耗尽区内的电场分布</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0834" name="Object 2"/>
          <p:cNvGraphicFramePr>
            <a:graphicFrameLocks noChangeAspect="1"/>
          </p:cNvGraphicFramePr>
          <p:nvPr>
            <p:extLst>
              <p:ext uri="{D42A27DB-BD31-4B8C-83A1-F6EECF244321}">
                <p14:modId xmlns:p14="http://schemas.microsoft.com/office/powerpoint/2010/main" val="3544158127"/>
              </p:ext>
            </p:extLst>
          </p:nvPr>
        </p:nvGraphicFramePr>
        <p:xfrm>
          <a:off x="838201" y="3476625"/>
          <a:ext cx="3962400" cy="714375"/>
        </p:xfrm>
        <a:graphic>
          <a:graphicData uri="http://schemas.openxmlformats.org/presentationml/2006/ole">
            <mc:AlternateContent xmlns:mc="http://schemas.openxmlformats.org/markup-compatibility/2006">
              <mc:Choice xmlns:v="urn:schemas-microsoft-com:vml" Requires="v">
                <p:oleObj name="Equation" r:id="rId2" imgW="1536480" imgH="279360" progId="">
                  <p:embed/>
                </p:oleObj>
              </mc:Choice>
              <mc:Fallback>
                <p:oleObj name="Equation" r:id="rId2" imgW="1536480" imgH="2793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476625"/>
                        <a:ext cx="39624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5" name="Object 3"/>
          <p:cNvGraphicFramePr>
            <a:graphicFrameLocks noChangeAspect="1"/>
          </p:cNvGraphicFramePr>
          <p:nvPr>
            <p:extLst>
              <p:ext uri="{D42A27DB-BD31-4B8C-83A1-F6EECF244321}">
                <p14:modId xmlns:p14="http://schemas.microsoft.com/office/powerpoint/2010/main" val="552103375"/>
              </p:ext>
            </p:extLst>
          </p:nvPr>
        </p:nvGraphicFramePr>
        <p:xfrm>
          <a:off x="990600" y="4370387"/>
          <a:ext cx="3657600" cy="887413"/>
        </p:xfrm>
        <a:graphic>
          <a:graphicData uri="http://schemas.openxmlformats.org/presentationml/2006/ole">
            <mc:AlternateContent xmlns:mc="http://schemas.openxmlformats.org/markup-compatibility/2006">
              <mc:Choice xmlns:v="urn:schemas-microsoft-com:vml" Requires="v">
                <p:oleObj name="Equation" r:id="rId4" imgW="1612900" imgH="393700" progId="">
                  <p:embed/>
                </p:oleObj>
              </mc:Choice>
              <mc:Fallback>
                <p:oleObj name="Equation" r:id="rId4" imgW="1612900" imgH="3937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370387"/>
                        <a:ext cx="365760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7"/>
          <p:cNvSpPr/>
          <p:nvPr/>
        </p:nvSpPr>
        <p:spPr>
          <a:xfrm>
            <a:off x="6629400" y="2362200"/>
            <a:ext cx="1371600" cy="30480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8"/>
          <p:cNvSpPr/>
          <p:nvPr/>
        </p:nvSpPr>
        <p:spPr>
          <a:xfrm>
            <a:off x="6629400" y="2362200"/>
            <a:ext cx="1371600" cy="6096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9"/>
          <p:cNvSpPr/>
          <p:nvPr/>
        </p:nvSpPr>
        <p:spPr>
          <a:xfrm>
            <a:off x="6629400" y="2362200"/>
            <a:ext cx="1371600" cy="8382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457863D0-F5AF-402C-B2F1-56A051FE626B}"/>
              </a:ext>
            </a:extLst>
          </p:cNvPr>
          <p:cNvGrpSpPr/>
          <p:nvPr/>
        </p:nvGrpSpPr>
        <p:grpSpPr>
          <a:xfrm>
            <a:off x="5334000" y="3581400"/>
            <a:ext cx="3352368" cy="2447330"/>
            <a:chOff x="5334000" y="3840157"/>
            <a:chExt cx="3352368" cy="2447330"/>
          </a:xfrm>
        </p:grpSpPr>
        <p:grpSp>
          <p:nvGrpSpPr>
            <p:cNvPr id="11" name="Group 67"/>
            <p:cNvGrpSpPr/>
            <p:nvPr/>
          </p:nvGrpSpPr>
          <p:grpSpPr>
            <a:xfrm>
              <a:off x="5334000" y="3840157"/>
              <a:ext cx="3352368" cy="2447330"/>
              <a:chOff x="5867400" y="4114800"/>
              <a:chExt cx="3352368" cy="2447330"/>
            </a:xfrm>
          </p:grpSpPr>
          <p:grpSp>
            <p:nvGrpSpPr>
              <p:cNvPr id="12" name="Group 20"/>
              <p:cNvGrpSpPr/>
              <p:nvPr/>
            </p:nvGrpSpPr>
            <p:grpSpPr>
              <a:xfrm>
                <a:off x="5867400" y="4114800"/>
                <a:ext cx="3352368" cy="2447330"/>
                <a:chOff x="5791200" y="4800600"/>
                <a:chExt cx="3352368" cy="2447330"/>
              </a:xfrm>
            </p:grpSpPr>
            <p:sp>
              <p:nvSpPr>
                <p:cNvPr id="17" name="TextBox 16"/>
                <p:cNvSpPr txBox="1"/>
                <p:nvPr/>
              </p:nvSpPr>
              <p:spPr>
                <a:xfrm>
                  <a:off x="5866973" y="6324600"/>
                  <a:ext cx="3276595" cy="923330"/>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rPr>
                    <a:t>不同光电流情况下，</a:t>
                  </a:r>
                  <a:endParaRPr lang="en-US" altLang="zh-CN" dirty="0">
                    <a:latin typeface="Times New Roman" panose="02020603050405020304" pitchFamily="18" charset="0"/>
                    <a:ea typeface="宋体" panose="02010600030101010101" pitchFamily="2" charset="-122"/>
                  </a:endParaRPr>
                </a:p>
                <a:p>
                  <a:pPr algn="ct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上</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耗尽区内载流子分布图</a:t>
                  </a:r>
                  <a:endParaRPr lang="en-US" altLang="zh-CN" dirty="0">
                    <a:latin typeface="Times New Roman" panose="02020603050405020304" pitchFamily="18" charset="0"/>
                    <a:ea typeface="宋体" panose="02010600030101010101" pitchFamily="2" charset="-122"/>
                  </a:endParaRPr>
                </a:p>
                <a:p>
                  <a:pPr algn="ct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下</a:t>
                  </a:r>
                  <a:r>
                    <a:rPr lang="en-US" altLang="zh-CN" dirty="0">
                      <a:latin typeface="Times New Roman" panose="02020603050405020304" pitchFamily="18" charset="0"/>
                      <a:ea typeface="宋体" panose="02010600030101010101" pitchFamily="2" charset="-122"/>
                    </a:rPr>
                    <a:t>). UTC-PD</a:t>
                  </a:r>
                  <a:r>
                    <a:rPr lang="zh-CN" altLang="en-US" dirty="0">
                      <a:latin typeface="Times New Roman" panose="02020603050405020304" pitchFamily="18" charset="0"/>
                      <a:ea typeface="宋体" panose="02010600030101010101" pitchFamily="2" charset="-122"/>
                    </a:rPr>
                    <a:t>电场分布示意图</a:t>
                  </a:r>
                </a:p>
              </p:txBody>
            </p:sp>
            <p:cxnSp>
              <p:nvCxnSpPr>
                <p:cNvPr id="18" name="Straight Connector 25"/>
                <p:cNvCxnSpPr/>
                <p:nvPr/>
              </p:nvCxnSpPr>
              <p:spPr>
                <a:xfrm>
                  <a:off x="6172200" y="4800600"/>
                  <a:ext cx="2743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26"/>
                <p:cNvCxnSpPr/>
                <p:nvPr/>
              </p:nvCxnSpPr>
              <p:spPr>
                <a:xfrm>
                  <a:off x="6172200" y="4800600"/>
                  <a:ext cx="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91200" y="5181600"/>
                  <a:ext cx="457200" cy="338554"/>
                </a:xfrm>
                <a:prstGeom prst="rect">
                  <a:avLst/>
                </a:prstGeom>
                <a:noFill/>
              </p:spPr>
              <p:txBody>
                <a:bodyPr wrap="square" rtlCol="0">
                  <a:spAutoFit/>
                </a:bodyPr>
                <a:lstStyle/>
                <a:p>
                  <a:pPr algn="ctr"/>
                  <a:r>
                    <a:rPr lang="en-US" altLang="zh-CN" sz="1600" dirty="0">
                      <a:latin typeface="微软雅黑" pitchFamily="34" charset="-122"/>
                      <a:ea typeface="微软雅黑" pitchFamily="34" charset="-122"/>
                    </a:rPr>
                    <a:t>E</a:t>
                  </a:r>
                  <a:endParaRPr lang="zh-CN" altLang="en-US" sz="1600" dirty="0">
                    <a:latin typeface="微软雅黑" pitchFamily="34" charset="-122"/>
                    <a:ea typeface="微软雅黑" pitchFamily="34" charset="-122"/>
                  </a:endParaRPr>
                </a:p>
              </p:txBody>
            </p:sp>
          </p:grpSp>
          <p:grpSp>
            <p:nvGrpSpPr>
              <p:cNvPr id="13" name="Group 36"/>
              <p:cNvGrpSpPr/>
              <p:nvPr/>
            </p:nvGrpSpPr>
            <p:grpSpPr>
              <a:xfrm>
                <a:off x="7162800" y="4114800"/>
                <a:ext cx="1371600" cy="914400"/>
                <a:chOff x="7315200" y="4114800"/>
                <a:chExt cx="1371600" cy="914400"/>
              </a:xfrm>
            </p:grpSpPr>
            <p:cxnSp>
              <p:nvCxnSpPr>
                <p:cNvPr id="14" name="Straight Connector 30"/>
                <p:cNvCxnSpPr/>
                <p:nvPr/>
              </p:nvCxnSpPr>
              <p:spPr>
                <a:xfrm>
                  <a:off x="7315200" y="4114800"/>
                  <a:ext cx="0" cy="91440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31"/>
                <p:cNvCxnSpPr/>
                <p:nvPr/>
              </p:nvCxnSpPr>
              <p:spPr>
                <a:xfrm>
                  <a:off x="8686800" y="4114800"/>
                  <a:ext cx="0" cy="45720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32"/>
                <p:cNvCxnSpPr/>
                <p:nvPr/>
              </p:nvCxnSpPr>
              <p:spPr>
                <a:xfrm flipV="1">
                  <a:off x="7315200" y="4572000"/>
                  <a:ext cx="1371600" cy="45720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 name="Group 62"/>
            <p:cNvGrpSpPr/>
            <p:nvPr/>
          </p:nvGrpSpPr>
          <p:grpSpPr>
            <a:xfrm>
              <a:off x="6629400" y="3840157"/>
              <a:ext cx="1371600" cy="685800"/>
              <a:chOff x="7315200" y="4114800"/>
              <a:chExt cx="1371600" cy="685800"/>
            </a:xfrm>
          </p:grpSpPr>
          <p:cxnSp>
            <p:nvCxnSpPr>
              <p:cNvPr id="22" name="Straight Connector 37"/>
              <p:cNvCxnSpPr/>
              <p:nvPr/>
            </p:nvCxnSpPr>
            <p:spPr>
              <a:xfrm>
                <a:off x="7315200" y="4114800"/>
                <a:ext cx="0" cy="68580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38"/>
              <p:cNvCxnSpPr/>
              <p:nvPr/>
            </p:nvCxnSpPr>
            <p:spPr>
              <a:xfrm>
                <a:off x="8686800" y="4114800"/>
                <a:ext cx="0" cy="68580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39"/>
              <p:cNvCxnSpPr/>
              <p:nvPr/>
            </p:nvCxnSpPr>
            <p:spPr>
              <a:xfrm>
                <a:off x="7315200" y="4800600"/>
                <a:ext cx="137160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61"/>
            <p:cNvGrpSpPr/>
            <p:nvPr/>
          </p:nvGrpSpPr>
          <p:grpSpPr>
            <a:xfrm>
              <a:off x="6629400" y="3840157"/>
              <a:ext cx="1371600" cy="914400"/>
              <a:chOff x="2286000" y="4572000"/>
              <a:chExt cx="1371600" cy="914400"/>
            </a:xfrm>
          </p:grpSpPr>
          <p:cxnSp>
            <p:nvCxnSpPr>
              <p:cNvPr id="26" name="Straight Connector 46"/>
              <p:cNvCxnSpPr/>
              <p:nvPr/>
            </p:nvCxnSpPr>
            <p:spPr>
              <a:xfrm>
                <a:off x="2286000" y="4572000"/>
                <a:ext cx="0" cy="4572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48"/>
              <p:cNvCxnSpPr/>
              <p:nvPr/>
            </p:nvCxnSpPr>
            <p:spPr>
              <a:xfrm>
                <a:off x="2286000" y="5029200"/>
                <a:ext cx="1371600" cy="4572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50"/>
              <p:cNvCxnSpPr/>
              <p:nvPr/>
            </p:nvCxnSpPr>
            <p:spPr>
              <a:xfrm>
                <a:off x="3657600" y="4572000"/>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9" name="Group 60"/>
            <p:cNvGrpSpPr/>
            <p:nvPr/>
          </p:nvGrpSpPr>
          <p:grpSpPr>
            <a:xfrm>
              <a:off x="6629400" y="3840157"/>
              <a:ext cx="1371600" cy="1295400"/>
              <a:chOff x="3810000" y="4572000"/>
              <a:chExt cx="1371600" cy="1295400"/>
            </a:xfrm>
          </p:grpSpPr>
          <p:cxnSp>
            <p:nvCxnSpPr>
              <p:cNvPr id="30" name="Straight Connector 53"/>
              <p:cNvCxnSpPr/>
              <p:nvPr/>
            </p:nvCxnSpPr>
            <p:spPr>
              <a:xfrm>
                <a:off x="3810000" y="4572000"/>
                <a:ext cx="1371600" cy="12954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54"/>
              <p:cNvCxnSpPr/>
              <p:nvPr/>
            </p:nvCxnSpPr>
            <p:spPr>
              <a:xfrm>
                <a:off x="5181600" y="4572000"/>
                <a:ext cx="0" cy="12954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 name="Group 66"/>
          <p:cNvGrpSpPr/>
          <p:nvPr/>
        </p:nvGrpSpPr>
        <p:grpSpPr>
          <a:xfrm>
            <a:off x="5257800" y="1600200"/>
            <a:ext cx="3200400" cy="762000"/>
            <a:chOff x="5791200" y="2133600"/>
            <a:chExt cx="3200400" cy="762000"/>
          </a:xfrm>
        </p:grpSpPr>
        <p:cxnSp>
          <p:nvCxnSpPr>
            <p:cNvPr id="33" name="Straight Connector 12"/>
            <p:cNvCxnSpPr/>
            <p:nvPr/>
          </p:nvCxnSpPr>
          <p:spPr>
            <a:xfrm>
              <a:off x="6248400" y="2895600"/>
              <a:ext cx="2743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13"/>
            <p:cNvCxnSpPr/>
            <p:nvPr/>
          </p:nvCxnSpPr>
          <p:spPr>
            <a:xfrm flipV="1">
              <a:off x="6248400" y="2133600"/>
              <a:ext cx="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5" name="Object 5"/>
            <p:cNvGraphicFramePr>
              <a:graphicFrameLocks noChangeAspect="1"/>
            </p:cNvGraphicFramePr>
            <p:nvPr/>
          </p:nvGraphicFramePr>
          <p:xfrm>
            <a:off x="5791200" y="2286000"/>
            <a:ext cx="393700" cy="422275"/>
          </p:xfrm>
          <a:graphic>
            <a:graphicData uri="http://schemas.openxmlformats.org/presentationml/2006/ole">
              <mc:AlternateContent xmlns:mc="http://schemas.openxmlformats.org/markup-compatibility/2006">
                <mc:Choice xmlns:v="urn:schemas-microsoft-com:vml" Requires="v">
                  <p:oleObj name="Equation" r:id="rId6" imgW="152280" imgH="164880" progId="">
                    <p:embed/>
                  </p:oleObj>
                </mc:Choice>
                <mc:Fallback>
                  <p:oleObj name="Equation" r:id="rId6" imgW="152280" imgH="164880"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2286000"/>
                          <a:ext cx="3937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28"/>
            <p:cNvSpPr/>
            <p:nvPr/>
          </p:nvSpPr>
          <p:spPr>
            <a:xfrm>
              <a:off x="7162800" y="2590800"/>
              <a:ext cx="1371600" cy="3048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Object 6"/>
            <p:cNvGraphicFramePr>
              <a:graphicFrameLocks noChangeAspect="1"/>
            </p:cNvGraphicFramePr>
            <p:nvPr/>
          </p:nvGraphicFramePr>
          <p:xfrm>
            <a:off x="8610600" y="2286000"/>
            <a:ext cx="381000" cy="357732"/>
          </p:xfrm>
          <a:graphic>
            <a:graphicData uri="http://schemas.openxmlformats.org/presentationml/2006/ole">
              <mc:AlternateContent xmlns:mc="http://schemas.openxmlformats.org/markup-compatibility/2006">
                <mc:Choice xmlns:v="urn:schemas-microsoft-com:vml" Requires="v">
                  <p:oleObj name="Equation" r:id="rId8" imgW="241200" imgH="228600" progId="">
                    <p:embed/>
                  </p:oleObj>
                </mc:Choice>
                <mc:Fallback>
                  <p:oleObj name="Equation" r:id="rId8" imgW="241200" imgH="22860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0600" y="2286000"/>
                          <a:ext cx="381000" cy="3577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8" name="Object 7"/>
          <p:cNvGraphicFramePr>
            <a:graphicFrameLocks noChangeAspect="1"/>
          </p:cNvGraphicFramePr>
          <p:nvPr/>
        </p:nvGraphicFramePr>
        <p:xfrm>
          <a:off x="8166100" y="2506663"/>
          <a:ext cx="201613" cy="219075"/>
        </p:xfrm>
        <a:graphic>
          <a:graphicData uri="http://schemas.openxmlformats.org/presentationml/2006/ole">
            <mc:AlternateContent xmlns:mc="http://schemas.openxmlformats.org/markup-compatibility/2006">
              <mc:Choice xmlns:v="urn:schemas-microsoft-com:vml" Requires="v">
                <p:oleObj name="Equation" r:id="rId10" imgW="126720" imgH="139680" progId="">
                  <p:embed/>
                </p:oleObj>
              </mc:Choice>
              <mc:Fallback>
                <p:oleObj name="Equation" r:id="rId10" imgW="126720" imgH="139680" progId="">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6100" y="2506663"/>
                        <a:ext cx="201613"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页脚占位符 38">
            <a:extLst>
              <a:ext uri="{FF2B5EF4-FFF2-40B4-BE49-F238E27FC236}">
                <a16:creationId xmlns:a16="http://schemas.microsoft.com/office/drawing/2014/main" id="{D5478CD3-5D16-4679-8431-5037478058E3}"/>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40" name="灯片编号占位符 39">
            <a:extLst>
              <a:ext uri="{FF2B5EF4-FFF2-40B4-BE49-F238E27FC236}">
                <a16:creationId xmlns:a16="http://schemas.microsoft.com/office/drawing/2014/main" id="{AE92A7DF-0B4A-44C7-9638-1C2A66CBEB54}"/>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串联电阻分压致电场降低影响饱和特性</a:t>
            </a:r>
          </a:p>
        </p:txBody>
      </p:sp>
      <p:sp>
        <p:nvSpPr>
          <p:cNvPr id="3" name="内容占位符 2"/>
          <p:cNvSpPr>
            <a:spLocks noGrp="1"/>
          </p:cNvSpPr>
          <p:nvPr>
            <p:ph sz="quarter" idx="1"/>
          </p:nvPr>
        </p:nvSpPr>
        <p:spPr/>
        <p:txBody>
          <a:bodyPr/>
          <a:lstStyle/>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探测器内导电层体材料电阻、</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电极和</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电极接触电阻的分压，能够对耗尽区内电场分布产生一定影响</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1858" name="Object 2"/>
          <p:cNvGraphicFramePr>
            <a:graphicFrameLocks noChangeAspect="1"/>
          </p:cNvGraphicFramePr>
          <p:nvPr>
            <p:extLst>
              <p:ext uri="{D42A27DB-BD31-4B8C-83A1-F6EECF244321}">
                <p14:modId xmlns:p14="http://schemas.microsoft.com/office/powerpoint/2010/main" val="1009687620"/>
              </p:ext>
            </p:extLst>
          </p:nvPr>
        </p:nvGraphicFramePr>
        <p:xfrm>
          <a:off x="2971800" y="2638425"/>
          <a:ext cx="3962400" cy="714375"/>
        </p:xfrm>
        <a:graphic>
          <a:graphicData uri="http://schemas.openxmlformats.org/presentationml/2006/ole">
            <mc:AlternateContent xmlns:mc="http://schemas.openxmlformats.org/markup-compatibility/2006">
              <mc:Choice xmlns:v="urn:schemas-microsoft-com:vml" Requires="v">
                <p:oleObj name="Equation" r:id="rId2" imgW="1536480" imgH="279360" progId="">
                  <p:embed/>
                </p:oleObj>
              </mc:Choice>
              <mc:Fallback>
                <p:oleObj name="Equation" r:id="rId2" imgW="1536480" imgH="2793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638425"/>
                        <a:ext cx="39624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824883025"/>
              </p:ext>
            </p:extLst>
          </p:nvPr>
        </p:nvGraphicFramePr>
        <p:xfrm>
          <a:off x="667378" y="3655566"/>
          <a:ext cx="5150054" cy="2364234"/>
        </p:xfrm>
        <a:graphic>
          <a:graphicData uri="http://schemas.openxmlformats.org/presentationml/2006/ole">
            <mc:AlternateContent xmlns:mc="http://schemas.openxmlformats.org/markup-compatibility/2006">
              <mc:Choice xmlns:v="urn:schemas-microsoft-com:vml" Requires="v">
                <p:oleObj name="Visio" r:id="rId4" imgW="5662710" imgH="2477938" progId="Visio.Drawing.11">
                  <p:embed/>
                </p:oleObj>
              </mc:Choice>
              <mc:Fallback>
                <p:oleObj name="Visio" r:id="rId4" imgW="5662710" imgH="2477938" progId="Visio.Drawing.11">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78" y="3655566"/>
                        <a:ext cx="5150054" cy="2364234"/>
                      </a:xfrm>
                      <a:prstGeom prst="rect">
                        <a:avLst/>
                      </a:prstGeom>
                      <a:noFill/>
                    </p:spPr>
                  </p:pic>
                </p:oleObj>
              </mc:Fallback>
            </mc:AlternateContent>
          </a:graphicData>
        </a:graphic>
      </p:graphicFrame>
      <p:grpSp>
        <p:nvGrpSpPr>
          <p:cNvPr id="8" name="组合 76"/>
          <p:cNvGrpSpPr/>
          <p:nvPr/>
        </p:nvGrpSpPr>
        <p:grpSpPr>
          <a:xfrm>
            <a:off x="6286500" y="3491474"/>
            <a:ext cx="1904998" cy="2819399"/>
            <a:chOff x="6477000" y="3352800"/>
            <a:chExt cx="1981200" cy="2778018"/>
          </a:xfrm>
        </p:grpSpPr>
        <p:grpSp>
          <p:nvGrpSpPr>
            <p:cNvPr id="9" name="Group 135"/>
            <p:cNvGrpSpPr/>
            <p:nvPr/>
          </p:nvGrpSpPr>
          <p:grpSpPr>
            <a:xfrm rot="10800000">
              <a:off x="7610475" y="3812381"/>
              <a:ext cx="280991" cy="419107"/>
              <a:chOff x="2971800" y="4724400"/>
              <a:chExt cx="280991" cy="1104900"/>
            </a:xfrm>
          </p:grpSpPr>
          <p:cxnSp>
            <p:nvCxnSpPr>
              <p:cNvPr id="69" name="Straight Connector 43"/>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4"/>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46"/>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47"/>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48"/>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49"/>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50"/>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51"/>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52"/>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53"/>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153"/>
            <p:cNvGrpSpPr/>
            <p:nvPr/>
          </p:nvGrpSpPr>
          <p:grpSpPr>
            <a:xfrm rot="16200000">
              <a:off x="7214027" y="4602960"/>
              <a:ext cx="1047750" cy="304800"/>
              <a:chOff x="1238250" y="5029200"/>
              <a:chExt cx="1047750" cy="304800"/>
            </a:xfrm>
          </p:grpSpPr>
          <p:cxnSp>
            <p:nvCxnSpPr>
              <p:cNvPr id="65" name="Straight Connector 39"/>
              <p:cNvCxnSpPr/>
              <p:nvPr/>
            </p:nvCxnSpPr>
            <p:spPr bwMode="auto">
              <a:xfrm rot="5400000" flipH="1" flipV="1">
                <a:off x="16764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40"/>
              <p:cNvCxnSpPr/>
              <p:nvPr/>
            </p:nvCxnSpPr>
            <p:spPr bwMode="auto">
              <a:xfrm rot="5400000" flipH="1" flipV="1">
                <a:off x="16002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41"/>
              <p:cNvCxnSpPr/>
              <p:nvPr/>
            </p:nvCxnSpPr>
            <p:spPr bwMode="auto">
              <a:xfrm rot="10800000">
                <a:off x="1828800" y="518160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2"/>
              <p:cNvCxnSpPr/>
              <p:nvPr/>
            </p:nvCxnSpPr>
            <p:spPr bwMode="auto">
              <a:xfrm rot="10800000">
                <a:off x="1238250" y="5181600"/>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67"/>
            <p:cNvGrpSpPr/>
            <p:nvPr/>
          </p:nvGrpSpPr>
          <p:grpSpPr>
            <a:xfrm>
              <a:off x="7023711" y="4227675"/>
              <a:ext cx="304800" cy="1047750"/>
              <a:chOff x="609600" y="4655820"/>
              <a:chExt cx="304800" cy="1047750"/>
            </a:xfrm>
          </p:grpSpPr>
          <p:sp>
            <p:nvSpPr>
              <p:cNvPr id="61" name="Oval 35"/>
              <p:cNvSpPr/>
              <p:nvPr/>
            </p:nvSpPr>
            <p:spPr>
              <a:xfrm>
                <a:off x="609600" y="501650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cxnSp>
            <p:nvCxnSpPr>
              <p:cNvPr id="62" name="Straight Arrow Connector 36"/>
              <p:cNvCxnSpPr/>
              <p:nvPr/>
            </p:nvCxnSpPr>
            <p:spPr>
              <a:xfrm rot="5400000" flipH="1" flipV="1">
                <a:off x="647224" y="5161756"/>
                <a:ext cx="227806" cy="7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37"/>
              <p:cNvCxnSpPr/>
              <p:nvPr/>
            </p:nvCxnSpPr>
            <p:spPr bwMode="auto">
              <a:xfrm rot="5400000">
                <a:off x="582930" y="4834890"/>
                <a:ext cx="3581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
              <p:cNvCxnSpPr/>
              <p:nvPr/>
            </p:nvCxnSpPr>
            <p:spPr bwMode="auto">
              <a:xfrm rot="5400000">
                <a:off x="573405" y="5514975"/>
                <a:ext cx="3771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25"/>
            <p:cNvCxnSpPr/>
            <p:nvPr/>
          </p:nvCxnSpPr>
          <p:spPr bwMode="auto">
            <a:xfrm flipH="1">
              <a:off x="7162800" y="4231485"/>
              <a:ext cx="576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48600" y="3850485"/>
              <a:ext cx="418704" cy="299133"/>
            </a:xfrm>
            <a:prstGeom prst="rect">
              <a:avLst/>
            </a:prstGeom>
            <a:noFill/>
            <a:ln>
              <a:noFill/>
            </a:ln>
          </p:spPr>
          <p:txBody>
            <a:bodyPr wrap="square" rtlCol="0">
              <a:spAutoFit/>
            </a:bodyPr>
            <a:lstStyle/>
            <a:p>
              <a:r>
                <a:rPr lang="en-US" altLang="zh-CN" sz="1600" b="1" dirty="0" err="1">
                  <a:latin typeface="Times New Roman" panose="02020603050405020304" pitchFamily="18" charset="0"/>
                </a:rPr>
                <a:t>R</a:t>
              </a:r>
              <a:r>
                <a:rPr lang="en-US" altLang="zh-CN" sz="1600" b="1" baseline="-25000" dirty="0" err="1">
                  <a:latin typeface="Times New Roman" panose="02020603050405020304" pitchFamily="18" charset="0"/>
                </a:rPr>
                <a:t>p</a:t>
              </a:r>
              <a:endParaRPr lang="zh-CN" altLang="en-US" sz="1600" b="1" baseline="-25000" dirty="0">
                <a:latin typeface="Times New Roman" panose="02020603050405020304" pitchFamily="18" charset="0"/>
              </a:endParaRPr>
            </a:p>
          </p:txBody>
        </p:sp>
        <p:sp>
          <p:nvSpPr>
            <p:cNvPr id="14" name="TextBox 13"/>
            <p:cNvSpPr txBox="1"/>
            <p:nvPr/>
          </p:nvSpPr>
          <p:spPr>
            <a:xfrm>
              <a:off x="7772400" y="4712081"/>
              <a:ext cx="306334" cy="299133"/>
            </a:xfrm>
            <a:prstGeom prst="rect">
              <a:avLst/>
            </a:prstGeom>
            <a:noFill/>
            <a:ln>
              <a:noFill/>
            </a:ln>
          </p:spPr>
          <p:txBody>
            <a:bodyPr wrap="none" rtlCol="0">
              <a:spAutoFit/>
            </a:bodyPr>
            <a:lstStyle/>
            <a:p>
              <a:r>
                <a:rPr lang="en-US" altLang="zh-CN" sz="1600" b="1" dirty="0" err="1">
                  <a:latin typeface="Times New Roman" panose="02020603050405020304" pitchFamily="18" charset="0"/>
                </a:rPr>
                <a:t>C</a:t>
              </a:r>
              <a:r>
                <a:rPr lang="en-US" altLang="zh-CN" sz="1600" b="1" baseline="-25000" dirty="0" err="1">
                  <a:latin typeface="Times New Roman" panose="02020603050405020304" pitchFamily="18" charset="0"/>
                </a:rPr>
                <a:t>j</a:t>
              </a:r>
              <a:endParaRPr lang="zh-CN" altLang="en-US" sz="1600" b="1" baseline="-25000" dirty="0">
                <a:latin typeface="Times New Roman" panose="02020603050405020304" pitchFamily="18" charset="0"/>
              </a:endParaRPr>
            </a:p>
          </p:txBody>
        </p:sp>
        <p:sp>
          <p:nvSpPr>
            <p:cNvPr id="15" name="TextBox 14"/>
            <p:cNvSpPr txBox="1"/>
            <p:nvPr/>
          </p:nvSpPr>
          <p:spPr>
            <a:xfrm>
              <a:off x="7176111" y="4860671"/>
              <a:ext cx="431369" cy="299133"/>
            </a:xfrm>
            <a:prstGeom prst="rect">
              <a:avLst/>
            </a:prstGeom>
            <a:noFill/>
            <a:ln>
              <a:noFill/>
            </a:ln>
          </p:spPr>
          <p:txBody>
            <a:bodyPr wrap="none" rtlCol="0">
              <a:spAutoFit/>
            </a:bodyPr>
            <a:lstStyle/>
            <a:p>
              <a:r>
                <a:rPr lang="en-US" altLang="zh-CN" sz="1600" b="1" dirty="0" err="1">
                  <a:latin typeface="Times New Roman" panose="02020603050405020304" pitchFamily="18" charset="0"/>
                </a:rPr>
                <a:t>i</a:t>
              </a:r>
              <a:r>
                <a:rPr lang="en-US" altLang="zh-CN" sz="1600" b="1" dirty="0">
                  <a:latin typeface="Times New Roman" panose="02020603050405020304" pitchFamily="18" charset="0"/>
                </a:rPr>
                <a:t>(</a:t>
              </a:r>
              <a:r>
                <a:rPr lang="el-GR" altLang="zh-CN" sz="1600" b="1" dirty="0">
                  <a:latin typeface="Times New Roman" panose="02020603050405020304" pitchFamily="18" charset="0"/>
                  <a:cs typeface="Calibri"/>
                </a:rPr>
                <a:t>ω</a:t>
              </a:r>
              <a:r>
                <a:rPr lang="en-US" altLang="zh-CN" sz="1600" b="1" dirty="0">
                  <a:latin typeface="Times New Roman" panose="02020603050405020304" pitchFamily="18" charset="0"/>
                </a:rPr>
                <a:t>)</a:t>
              </a:r>
              <a:endParaRPr lang="zh-CN" altLang="en-US" sz="1600" b="1" baseline="-25000" dirty="0">
                <a:latin typeface="Times New Roman" panose="02020603050405020304" pitchFamily="18" charset="0"/>
              </a:endParaRPr>
            </a:p>
          </p:txBody>
        </p:sp>
        <p:cxnSp>
          <p:nvCxnSpPr>
            <p:cNvPr id="16" name="Straight Connector 29"/>
            <p:cNvCxnSpPr/>
            <p:nvPr/>
          </p:nvCxnSpPr>
          <p:spPr bwMode="auto">
            <a:xfrm flipH="1">
              <a:off x="7162800" y="5272885"/>
              <a:ext cx="5786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30"/>
            <p:cNvSpPr/>
            <p:nvPr/>
          </p:nvSpPr>
          <p:spPr bwMode="auto">
            <a:xfrm>
              <a:off x="6477000" y="563801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endParaRPr>
            </a:p>
          </p:txBody>
        </p:sp>
        <p:sp>
          <p:nvSpPr>
            <p:cNvPr id="18" name="Oval 31"/>
            <p:cNvSpPr/>
            <p:nvPr/>
          </p:nvSpPr>
          <p:spPr bwMode="auto">
            <a:xfrm>
              <a:off x="6477000" y="33528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endParaRPr>
            </a:p>
          </p:txBody>
        </p:sp>
        <p:grpSp>
          <p:nvGrpSpPr>
            <p:cNvPr id="19" name="Group 135"/>
            <p:cNvGrpSpPr/>
            <p:nvPr/>
          </p:nvGrpSpPr>
          <p:grpSpPr>
            <a:xfrm rot="10800000">
              <a:off x="7613650" y="5272877"/>
              <a:ext cx="280991" cy="419107"/>
              <a:chOff x="2971800" y="4724400"/>
              <a:chExt cx="280991" cy="1104900"/>
            </a:xfrm>
          </p:grpSpPr>
          <p:cxnSp>
            <p:nvCxnSpPr>
              <p:cNvPr id="50" name="Straight Connector 83"/>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84"/>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85"/>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86"/>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87"/>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88"/>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89"/>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90"/>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91"/>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92"/>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93"/>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35"/>
            <p:cNvGrpSpPr/>
            <p:nvPr/>
          </p:nvGrpSpPr>
          <p:grpSpPr>
            <a:xfrm rot="10800000">
              <a:off x="7610475" y="3393285"/>
              <a:ext cx="280991" cy="419107"/>
              <a:chOff x="2971800" y="4724400"/>
              <a:chExt cx="280991" cy="1104900"/>
            </a:xfrm>
          </p:grpSpPr>
          <p:cxnSp>
            <p:nvCxnSpPr>
              <p:cNvPr id="39" name="Straight Connector 95"/>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96"/>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97"/>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98"/>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99"/>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00"/>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101"/>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02"/>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103"/>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104"/>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105"/>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135"/>
            <p:cNvGrpSpPr/>
            <p:nvPr/>
          </p:nvGrpSpPr>
          <p:grpSpPr>
            <a:xfrm rot="16200000">
              <a:off x="6812751" y="5481636"/>
              <a:ext cx="280991" cy="419107"/>
              <a:chOff x="2971800" y="4724400"/>
              <a:chExt cx="280991" cy="1104900"/>
            </a:xfrm>
          </p:grpSpPr>
          <p:cxnSp>
            <p:nvCxnSpPr>
              <p:cNvPr id="28" name="Straight Connector 107"/>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08"/>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109"/>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10"/>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111"/>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12"/>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13"/>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114"/>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15"/>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116"/>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117"/>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118"/>
            <p:cNvCxnSpPr/>
            <p:nvPr/>
          </p:nvCxnSpPr>
          <p:spPr bwMode="auto">
            <a:xfrm flipH="1">
              <a:off x="7162800" y="5679285"/>
              <a:ext cx="5786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1800" y="5831685"/>
              <a:ext cx="380574" cy="299133"/>
            </a:xfrm>
            <a:prstGeom prst="rect">
              <a:avLst/>
            </a:prstGeom>
            <a:noFill/>
            <a:ln>
              <a:noFill/>
            </a:ln>
          </p:spPr>
          <p:txBody>
            <a:bodyPr wrap="none" rtlCol="0">
              <a:spAutoFit/>
            </a:bodyPr>
            <a:lstStyle/>
            <a:p>
              <a:r>
                <a:rPr lang="en-US" altLang="zh-CN" sz="1600" b="1" dirty="0" err="1">
                  <a:latin typeface="Times New Roman" panose="02020603050405020304" pitchFamily="18" charset="0"/>
                </a:rPr>
                <a:t>R</a:t>
              </a:r>
              <a:r>
                <a:rPr lang="en-US" altLang="zh-CN" sz="1600" b="1" baseline="-25000" dirty="0" err="1">
                  <a:latin typeface="Times New Roman" panose="02020603050405020304" pitchFamily="18" charset="0"/>
                </a:rPr>
                <a:t>nc</a:t>
              </a:r>
              <a:endParaRPr lang="zh-CN" altLang="en-US" sz="1600" b="1" baseline="-25000" dirty="0">
                <a:latin typeface="Times New Roman" panose="02020603050405020304" pitchFamily="18" charset="0"/>
              </a:endParaRPr>
            </a:p>
          </p:txBody>
        </p:sp>
        <p:cxnSp>
          <p:nvCxnSpPr>
            <p:cNvPr id="24" name="Straight Connector 120"/>
            <p:cNvCxnSpPr/>
            <p:nvPr/>
          </p:nvCxnSpPr>
          <p:spPr bwMode="auto">
            <a:xfrm flipH="1">
              <a:off x="6553200" y="3393285"/>
              <a:ext cx="1188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22"/>
            <p:cNvCxnSpPr/>
            <p:nvPr/>
          </p:nvCxnSpPr>
          <p:spPr bwMode="auto">
            <a:xfrm flipH="1">
              <a:off x="6553200" y="5679285"/>
              <a:ext cx="1976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848600" y="3469485"/>
              <a:ext cx="609600" cy="299133"/>
            </a:xfrm>
            <a:prstGeom prst="rect">
              <a:avLst/>
            </a:prstGeom>
            <a:noFill/>
            <a:ln>
              <a:noFill/>
            </a:ln>
          </p:spPr>
          <p:txBody>
            <a:bodyPr wrap="square" rtlCol="0">
              <a:spAutoFit/>
            </a:bodyPr>
            <a:lstStyle/>
            <a:p>
              <a:r>
                <a:rPr lang="en-US" altLang="zh-CN" sz="1600" b="1" dirty="0" err="1">
                  <a:latin typeface="Times New Roman" panose="02020603050405020304" pitchFamily="18" charset="0"/>
                </a:rPr>
                <a:t>R</a:t>
              </a:r>
              <a:r>
                <a:rPr lang="en-US" altLang="zh-CN" sz="1600" b="1" baseline="-25000" dirty="0" err="1">
                  <a:latin typeface="Times New Roman" panose="02020603050405020304" pitchFamily="18" charset="0"/>
                </a:rPr>
                <a:t>pc</a:t>
              </a:r>
              <a:endParaRPr lang="zh-CN" altLang="en-US" sz="1600" b="1" baseline="-25000" dirty="0">
                <a:latin typeface="Times New Roman" panose="02020603050405020304" pitchFamily="18" charset="0"/>
              </a:endParaRPr>
            </a:p>
          </p:txBody>
        </p:sp>
        <p:sp>
          <p:nvSpPr>
            <p:cNvPr id="27" name="TextBox 26"/>
            <p:cNvSpPr txBox="1"/>
            <p:nvPr/>
          </p:nvSpPr>
          <p:spPr>
            <a:xfrm>
              <a:off x="7848600" y="5334000"/>
              <a:ext cx="418704" cy="299133"/>
            </a:xfrm>
            <a:prstGeom prst="rect">
              <a:avLst/>
            </a:prstGeom>
            <a:noFill/>
            <a:ln>
              <a:noFill/>
            </a:ln>
          </p:spPr>
          <p:txBody>
            <a:bodyPr wrap="square" rtlCol="0">
              <a:spAutoFit/>
            </a:bodyPr>
            <a:lstStyle/>
            <a:p>
              <a:r>
                <a:rPr lang="en-US" altLang="zh-CN" sz="1600" b="1" dirty="0" err="1">
                  <a:latin typeface="Times New Roman" panose="02020603050405020304" pitchFamily="18" charset="0"/>
                </a:rPr>
                <a:t>R</a:t>
              </a:r>
              <a:r>
                <a:rPr lang="en-US" altLang="zh-CN" sz="1600" b="1" baseline="-25000" dirty="0" err="1">
                  <a:latin typeface="Times New Roman" panose="02020603050405020304" pitchFamily="18" charset="0"/>
                </a:rPr>
                <a:t>n</a:t>
              </a:r>
              <a:endParaRPr lang="zh-CN" altLang="en-US" sz="1600" b="1" baseline="-25000" dirty="0">
                <a:latin typeface="Times New Roman" panose="02020603050405020304" pitchFamily="18" charset="0"/>
              </a:endParaRPr>
            </a:p>
          </p:txBody>
        </p:sp>
      </p:grpSp>
      <p:sp>
        <p:nvSpPr>
          <p:cNvPr id="80" name="Rectangle 78"/>
          <p:cNvSpPr/>
          <p:nvPr/>
        </p:nvSpPr>
        <p:spPr>
          <a:xfrm>
            <a:off x="6019800" y="6412468"/>
            <a:ext cx="2438399" cy="369332"/>
          </a:xfrm>
          <a:prstGeom prst="rect">
            <a:avLst/>
          </a:prstGeom>
        </p:spPr>
        <p:txBody>
          <a:bodyPr wrap="square">
            <a:spAutoFit/>
          </a:bodyPr>
          <a:lstStyle/>
          <a:p>
            <a:pPr algn="ctr"/>
            <a:r>
              <a:rPr lang="en-US" altLang="zh-CN" dirty="0">
                <a:solidFill>
                  <a:schemeClr val="tx1">
                    <a:lumMod val="95000"/>
                    <a:lumOff val="5000"/>
                  </a:schemeClr>
                </a:solidFill>
                <a:latin typeface="Times New Roman" panose="02020603050405020304" pitchFamily="18" charset="0"/>
                <a:ea typeface="宋体" panose="02010600030101010101" pitchFamily="2" charset="-122"/>
              </a:rPr>
              <a:t>PD</a:t>
            </a:r>
            <a:r>
              <a:rPr lang="zh-CN" altLang="en-US" dirty="0">
                <a:solidFill>
                  <a:schemeClr val="tx1">
                    <a:lumMod val="95000"/>
                    <a:lumOff val="5000"/>
                  </a:schemeClr>
                </a:solidFill>
                <a:latin typeface="Times New Roman" panose="02020603050405020304" pitchFamily="18" charset="0"/>
                <a:ea typeface="宋体" panose="02010600030101010101" pitchFamily="2" charset="-122"/>
              </a:rPr>
              <a:t>等效电路图</a:t>
            </a:r>
            <a:endParaRPr lang="zh-CN" altLang="en-US" dirty="0">
              <a:latin typeface="Times New Roman" panose="02020603050405020304" pitchFamily="18" charset="0"/>
              <a:ea typeface="宋体" panose="02010600030101010101" pitchFamily="2" charset="-122"/>
            </a:endParaRPr>
          </a:p>
        </p:txBody>
      </p:sp>
      <p:sp>
        <p:nvSpPr>
          <p:cNvPr id="121857" name="页脚占位符 121856">
            <a:extLst>
              <a:ext uri="{FF2B5EF4-FFF2-40B4-BE49-F238E27FC236}">
                <a16:creationId xmlns:a16="http://schemas.microsoft.com/office/drawing/2014/main" id="{014EC351-443A-45ED-8382-586891E7C5AE}"/>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21859" name="灯片编号占位符 121858">
            <a:extLst>
              <a:ext uri="{FF2B5EF4-FFF2-40B4-BE49-F238E27FC236}">
                <a16:creationId xmlns:a16="http://schemas.microsoft.com/office/drawing/2014/main" id="{04DEB1EC-DCF4-463C-98A4-75F9B09C8F76}"/>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457200"/>
            <a:ext cx="8382000" cy="609600"/>
          </a:xfrm>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负载偏压摆幅影响电场分布导致饱和</a:t>
            </a:r>
          </a:p>
        </p:txBody>
      </p:sp>
      <p:sp>
        <p:nvSpPr>
          <p:cNvPr id="3" name="内容占位符 2"/>
          <p:cNvSpPr>
            <a:spLocks noGrp="1"/>
          </p:cNvSpPr>
          <p:nvPr>
            <p:ph sz="quarter" idx="1"/>
          </p:nvPr>
        </p:nvSpPr>
        <p:spPr/>
        <p:txBody>
          <a:bodyPr/>
          <a:lstStyle/>
          <a:p>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交流情况下，负载上的偏压摆幅会对耗尽区结两端的电势差产生周期性的影响</a:t>
            </a:r>
          </a:p>
          <a:p>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2882" name="Object 2"/>
          <p:cNvGraphicFramePr>
            <a:graphicFrameLocks noChangeAspect="1"/>
          </p:cNvGraphicFramePr>
          <p:nvPr>
            <p:extLst>
              <p:ext uri="{D42A27DB-BD31-4B8C-83A1-F6EECF244321}">
                <p14:modId xmlns:p14="http://schemas.microsoft.com/office/powerpoint/2010/main" val="807779285"/>
              </p:ext>
            </p:extLst>
          </p:nvPr>
        </p:nvGraphicFramePr>
        <p:xfrm>
          <a:off x="2362200" y="2362200"/>
          <a:ext cx="1913828" cy="587374"/>
        </p:xfrm>
        <a:graphic>
          <a:graphicData uri="http://schemas.openxmlformats.org/presentationml/2006/ole">
            <mc:AlternateContent xmlns:mc="http://schemas.openxmlformats.org/markup-compatibility/2006">
              <mc:Choice xmlns:v="urn:schemas-microsoft-com:vml" Requires="v">
                <p:oleObj name="Equation" r:id="rId2" imgW="787320" imgH="241200" progId="">
                  <p:embed/>
                </p:oleObj>
              </mc:Choice>
              <mc:Fallback>
                <p:oleObj name="Equation" r:id="rId2" imgW="787320" imgH="241200"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62200"/>
                        <a:ext cx="1913828" cy="587374"/>
                      </a:xfrm>
                      <a:prstGeom prst="rect">
                        <a:avLst/>
                      </a:prstGeom>
                      <a:noFill/>
                    </p:spPr>
                  </p:pic>
                </p:oleObj>
              </mc:Fallback>
            </mc:AlternateContent>
          </a:graphicData>
        </a:graphic>
      </p:graphicFrame>
      <p:graphicFrame>
        <p:nvGraphicFramePr>
          <p:cNvPr id="122883" name="Object 3"/>
          <p:cNvGraphicFramePr>
            <a:graphicFrameLocks noChangeAspect="1"/>
          </p:cNvGraphicFramePr>
          <p:nvPr>
            <p:extLst>
              <p:ext uri="{D42A27DB-BD31-4B8C-83A1-F6EECF244321}">
                <p14:modId xmlns:p14="http://schemas.microsoft.com/office/powerpoint/2010/main" val="3985330200"/>
              </p:ext>
            </p:extLst>
          </p:nvPr>
        </p:nvGraphicFramePr>
        <p:xfrm>
          <a:off x="2022444" y="2977375"/>
          <a:ext cx="5360477" cy="812145"/>
        </p:xfrm>
        <a:graphic>
          <a:graphicData uri="http://schemas.openxmlformats.org/presentationml/2006/ole">
            <mc:AlternateContent xmlns:mc="http://schemas.openxmlformats.org/markup-compatibility/2006">
              <mc:Choice xmlns:v="urn:schemas-microsoft-com:vml" Requires="v">
                <p:oleObj name="Equation" r:id="rId4" imgW="2628720" imgH="457200" progId="">
                  <p:embed/>
                </p:oleObj>
              </mc:Choice>
              <mc:Fallback>
                <p:oleObj name="Equation" r:id="rId4" imgW="2628720" imgH="457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444" y="2977375"/>
                        <a:ext cx="5360477" cy="812145"/>
                      </a:xfrm>
                      <a:prstGeom prst="rect">
                        <a:avLst/>
                      </a:prstGeom>
                      <a:noFill/>
                    </p:spPr>
                  </p:pic>
                </p:oleObj>
              </mc:Fallback>
            </mc:AlternateContent>
          </a:graphicData>
        </a:graphic>
      </p:graphicFrame>
      <p:grpSp>
        <p:nvGrpSpPr>
          <p:cNvPr id="8" name="Group 3"/>
          <p:cNvGrpSpPr/>
          <p:nvPr/>
        </p:nvGrpSpPr>
        <p:grpSpPr>
          <a:xfrm>
            <a:off x="1110823" y="4267200"/>
            <a:ext cx="3733800" cy="1600200"/>
            <a:chOff x="-1371600" y="4419600"/>
            <a:chExt cx="4158823" cy="1752600"/>
          </a:xfrm>
        </p:grpSpPr>
        <p:grpSp>
          <p:nvGrpSpPr>
            <p:cNvPr id="9" name="Group 100"/>
            <p:cNvGrpSpPr/>
            <p:nvPr/>
          </p:nvGrpSpPr>
          <p:grpSpPr>
            <a:xfrm>
              <a:off x="2208209" y="5416579"/>
              <a:ext cx="280991" cy="419107"/>
              <a:chOff x="2971800" y="4724400"/>
              <a:chExt cx="280991" cy="1104900"/>
            </a:xfrm>
          </p:grpSpPr>
          <p:cxnSp>
            <p:nvCxnSpPr>
              <p:cNvPr id="69" name="Straight Connector 64"/>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5"/>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66"/>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67"/>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68"/>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69"/>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0"/>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1"/>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2"/>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3"/>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4"/>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5"/>
            <p:cNvCxnSpPr/>
            <p:nvPr/>
          </p:nvCxnSpPr>
          <p:spPr bwMode="auto">
            <a:xfrm rot="10800000">
              <a:off x="1905000" y="512445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6"/>
            <p:cNvSpPr/>
            <p:nvPr/>
          </p:nvSpPr>
          <p:spPr bwMode="auto">
            <a:xfrm>
              <a:off x="1905000" y="508635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cxnSp>
          <p:nvCxnSpPr>
            <p:cNvPr id="12" name="Straight Connector 7"/>
            <p:cNvCxnSpPr/>
            <p:nvPr/>
          </p:nvCxnSpPr>
          <p:spPr bwMode="auto">
            <a:xfrm rot="5400000" flipH="1" flipV="1">
              <a:off x="2205038" y="5267325"/>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8"/>
            <p:cNvCxnSpPr/>
            <p:nvPr/>
          </p:nvCxnSpPr>
          <p:spPr bwMode="auto">
            <a:xfrm rot="10800000">
              <a:off x="1905000" y="613410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9"/>
            <p:cNvSpPr/>
            <p:nvPr/>
          </p:nvSpPr>
          <p:spPr bwMode="auto">
            <a:xfrm>
              <a:off x="1905000" y="60960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Straight Connector 10"/>
            <p:cNvCxnSpPr/>
            <p:nvPr/>
          </p:nvCxnSpPr>
          <p:spPr bwMode="auto">
            <a:xfrm rot="5400000" flipH="1" flipV="1">
              <a:off x="2206625" y="5972175"/>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48"/>
            <p:cNvGrpSpPr/>
            <p:nvPr/>
          </p:nvGrpSpPr>
          <p:grpSpPr>
            <a:xfrm>
              <a:off x="609600" y="4724400"/>
              <a:ext cx="1066800" cy="552450"/>
              <a:chOff x="1752600" y="4248150"/>
              <a:chExt cx="1066800" cy="552450"/>
            </a:xfrm>
          </p:grpSpPr>
          <p:pic>
            <p:nvPicPr>
              <p:cNvPr id="61" name="Picture 2"/>
              <p:cNvPicPr>
                <a:picLocks noChangeAspect="1" noChangeArrowheads="1"/>
              </p:cNvPicPr>
              <p:nvPr/>
            </p:nvPicPr>
            <p:blipFill>
              <a:blip r:embed="rId6" cstate="print"/>
              <a:srcRect l="56666" t="8123" r="35556" b="85619"/>
              <a:stretch>
                <a:fillRect/>
              </a:stretch>
            </p:blipFill>
            <p:spPr bwMode="auto">
              <a:xfrm>
                <a:off x="2209800" y="4318000"/>
                <a:ext cx="266700" cy="298450"/>
              </a:xfrm>
              <a:prstGeom prst="rect">
                <a:avLst/>
              </a:prstGeom>
              <a:noFill/>
              <a:ln w="9525">
                <a:noFill/>
                <a:miter lim="800000"/>
                <a:headEnd/>
                <a:tailEnd/>
              </a:ln>
            </p:spPr>
          </p:pic>
          <p:cxnSp>
            <p:nvCxnSpPr>
              <p:cNvPr id="62" name="Straight Connector 57"/>
              <p:cNvCxnSpPr/>
              <p:nvPr/>
            </p:nvCxnSpPr>
            <p:spPr bwMode="auto">
              <a:xfrm rot="5400000" flipH="1" flipV="1">
                <a:off x="2438400" y="4648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58"/>
              <p:cNvCxnSpPr/>
              <p:nvPr/>
            </p:nvCxnSpPr>
            <p:spPr bwMode="auto">
              <a:xfrm rot="5400000" flipH="1" flipV="1">
                <a:off x="2362200" y="4648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59"/>
              <p:cNvCxnSpPr/>
              <p:nvPr/>
            </p:nvCxnSpPr>
            <p:spPr bwMode="auto">
              <a:xfrm rot="10800000">
                <a:off x="2590800" y="46482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0"/>
              <p:cNvSpPr/>
              <p:nvPr/>
            </p:nvSpPr>
            <p:spPr bwMode="auto">
              <a:xfrm>
                <a:off x="2743200" y="46101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cxnSp>
            <p:nvCxnSpPr>
              <p:cNvPr id="66" name="Straight Connector 61"/>
              <p:cNvCxnSpPr/>
              <p:nvPr/>
            </p:nvCxnSpPr>
            <p:spPr bwMode="auto">
              <a:xfrm rot="10800000">
                <a:off x="1752600" y="4648200"/>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2"/>
              <p:cNvSpPr/>
              <p:nvPr/>
            </p:nvSpPr>
            <p:spPr bwMode="auto">
              <a:xfrm>
                <a:off x="2286000" y="461010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68" name="Oval 63"/>
              <p:cNvSpPr/>
              <p:nvPr/>
            </p:nvSpPr>
            <p:spPr bwMode="auto">
              <a:xfrm>
                <a:off x="2292350" y="424815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17" name="Straight Connector 12"/>
            <p:cNvCxnSpPr/>
            <p:nvPr/>
          </p:nvCxnSpPr>
          <p:spPr bwMode="auto">
            <a:xfrm rot="10800000">
              <a:off x="601980" y="6134100"/>
              <a:ext cx="10744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3"/>
            <p:cNvSpPr/>
            <p:nvPr/>
          </p:nvSpPr>
          <p:spPr bwMode="auto">
            <a:xfrm>
              <a:off x="1614481" y="6091235"/>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9" name="TextBox 18"/>
            <p:cNvSpPr txBox="1"/>
            <p:nvPr/>
          </p:nvSpPr>
          <p:spPr>
            <a:xfrm>
              <a:off x="1055831" y="4419600"/>
              <a:ext cx="772969" cy="276999"/>
            </a:xfrm>
            <a:prstGeom prst="rect">
              <a:avLst/>
            </a:prstGeom>
            <a:noFill/>
            <a:ln>
              <a:noFill/>
            </a:ln>
          </p:spPr>
          <p:txBody>
            <a:bodyPr wrap="none" rtlCol="0">
              <a:spAutoFit/>
            </a:bodyPr>
            <a:lstStyle/>
            <a:p>
              <a:r>
                <a:rPr lang="en-US" altLang="zh-CN" sz="1200" b="1" dirty="0"/>
                <a:t>DC Bias</a:t>
              </a:r>
              <a:endParaRPr lang="zh-CN" altLang="en-US" sz="1200" b="1" dirty="0"/>
            </a:p>
          </p:txBody>
        </p:sp>
        <p:sp>
          <p:nvSpPr>
            <p:cNvPr id="20" name="Rectangle 15"/>
            <p:cNvSpPr/>
            <p:nvPr/>
          </p:nvSpPr>
          <p:spPr>
            <a:xfrm>
              <a:off x="1066800" y="4419600"/>
              <a:ext cx="685800" cy="9144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381000" y="4571226"/>
              <a:ext cx="772969" cy="276999"/>
            </a:xfrm>
            <a:prstGeom prst="rect">
              <a:avLst/>
            </a:prstGeom>
            <a:noFill/>
            <a:ln>
              <a:noFill/>
            </a:ln>
          </p:spPr>
          <p:txBody>
            <a:bodyPr wrap="none" rtlCol="0">
              <a:spAutoFit/>
            </a:bodyPr>
            <a:lstStyle/>
            <a:p>
              <a:r>
                <a:rPr lang="en-US" altLang="zh-CN" sz="1200" b="1" dirty="0"/>
                <a:t>Bias tee</a:t>
              </a:r>
              <a:endParaRPr lang="zh-CN" altLang="en-US" sz="1200" b="1" dirty="0"/>
            </a:p>
          </p:txBody>
        </p:sp>
        <p:sp>
          <p:nvSpPr>
            <p:cNvPr id="22" name="TextBox 21"/>
            <p:cNvSpPr txBox="1"/>
            <p:nvPr/>
          </p:nvSpPr>
          <p:spPr>
            <a:xfrm>
              <a:off x="2371725" y="5486400"/>
              <a:ext cx="415498" cy="338554"/>
            </a:xfrm>
            <a:prstGeom prst="rect">
              <a:avLst/>
            </a:prstGeom>
            <a:noFill/>
            <a:ln>
              <a:noFill/>
            </a:ln>
          </p:spPr>
          <p:txBody>
            <a:bodyPr wrap="none" rtlCol="0">
              <a:spAutoFit/>
            </a:bodyPr>
            <a:lstStyle/>
            <a:p>
              <a:r>
                <a:rPr lang="en-US" altLang="zh-CN" sz="1600" b="1" dirty="0"/>
                <a:t>R</a:t>
              </a:r>
              <a:r>
                <a:rPr lang="en-US" altLang="zh-CN" sz="1600" b="1" baseline="-25000" dirty="0"/>
                <a:t>L</a:t>
              </a:r>
              <a:endParaRPr lang="zh-CN" altLang="en-US" sz="1600" b="1" baseline="-25000" dirty="0"/>
            </a:p>
          </p:txBody>
        </p:sp>
        <p:grpSp>
          <p:nvGrpSpPr>
            <p:cNvPr id="23" name="Group 148"/>
            <p:cNvGrpSpPr/>
            <p:nvPr/>
          </p:nvGrpSpPr>
          <p:grpSpPr>
            <a:xfrm>
              <a:off x="457200" y="5105400"/>
              <a:ext cx="304800" cy="1047750"/>
              <a:chOff x="2133600" y="4953000"/>
              <a:chExt cx="304800" cy="1047750"/>
            </a:xfrm>
          </p:grpSpPr>
          <p:grpSp>
            <p:nvGrpSpPr>
              <p:cNvPr id="56" name="Group 153"/>
              <p:cNvGrpSpPr/>
              <p:nvPr/>
            </p:nvGrpSpPr>
            <p:grpSpPr>
              <a:xfrm rot="16200000">
                <a:off x="1762125" y="5324475"/>
                <a:ext cx="1047750" cy="304800"/>
                <a:chOff x="1238250" y="5029200"/>
                <a:chExt cx="1047750" cy="304800"/>
              </a:xfrm>
            </p:grpSpPr>
            <p:cxnSp>
              <p:nvCxnSpPr>
                <p:cNvPr id="58" name="Straight Connector 53"/>
                <p:cNvCxnSpPr/>
                <p:nvPr/>
              </p:nvCxnSpPr>
              <p:spPr bwMode="auto">
                <a:xfrm rot="5400000" flipH="1" flipV="1">
                  <a:off x="16002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4"/>
                <p:cNvCxnSpPr/>
                <p:nvPr/>
              </p:nvCxnSpPr>
              <p:spPr bwMode="auto">
                <a:xfrm rot="10800000">
                  <a:off x="1905000" y="5181600"/>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5"/>
                <p:cNvCxnSpPr/>
                <p:nvPr/>
              </p:nvCxnSpPr>
              <p:spPr bwMode="auto">
                <a:xfrm rot="10800000">
                  <a:off x="1238250" y="5181600"/>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Isosceles Triangle 52"/>
              <p:cNvSpPr/>
              <p:nvPr/>
            </p:nvSpPr>
            <p:spPr>
              <a:xfrm flipV="1">
                <a:off x="2171700" y="5334000"/>
                <a:ext cx="228600" cy="152400"/>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135"/>
            <p:cNvGrpSpPr/>
            <p:nvPr/>
          </p:nvGrpSpPr>
          <p:grpSpPr>
            <a:xfrm rot="16200000">
              <a:off x="-337309" y="4780751"/>
              <a:ext cx="280991" cy="419107"/>
              <a:chOff x="2971800" y="4724400"/>
              <a:chExt cx="280991" cy="1104900"/>
            </a:xfrm>
          </p:grpSpPr>
          <p:cxnSp>
            <p:nvCxnSpPr>
              <p:cNvPr id="45" name="Straight Connector 40"/>
              <p:cNvCxnSpPr/>
              <p:nvPr/>
            </p:nvCxnSpPr>
            <p:spPr>
              <a:xfrm rot="5400000">
                <a:off x="3048000" y="48006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1"/>
              <p:cNvCxnSpPr/>
              <p:nvPr/>
            </p:nvCxnSpPr>
            <p:spPr>
              <a:xfrm rot="10800000" flipV="1">
                <a:off x="2971800" y="4876800"/>
                <a:ext cx="152400" cy="76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2"/>
              <p:cNvCxnSpPr/>
              <p:nvPr/>
            </p:nvCxnSpPr>
            <p:spPr>
              <a:xfrm rot="10800000">
                <a:off x="2971801" y="4953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3"/>
              <p:cNvCxnSpPr/>
              <p:nvPr/>
            </p:nvCxnSpPr>
            <p:spPr>
              <a:xfrm rot="10800000" flipV="1">
                <a:off x="2971801" y="5048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4"/>
              <p:cNvCxnSpPr/>
              <p:nvPr/>
            </p:nvCxnSpPr>
            <p:spPr>
              <a:xfrm rot="10800000">
                <a:off x="2971801" y="5143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5"/>
              <p:cNvCxnSpPr/>
              <p:nvPr/>
            </p:nvCxnSpPr>
            <p:spPr>
              <a:xfrm rot="10800000" flipV="1">
                <a:off x="2971801" y="5238750"/>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46"/>
              <p:cNvCxnSpPr/>
              <p:nvPr/>
            </p:nvCxnSpPr>
            <p:spPr>
              <a:xfrm rot="10800000">
                <a:off x="2976564" y="5334001"/>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47"/>
              <p:cNvCxnSpPr/>
              <p:nvPr/>
            </p:nvCxnSpPr>
            <p:spPr>
              <a:xfrm rot="10800000" flipV="1">
                <a:off x="2976564" y="5429252"/>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48"/>
              <p:cNvCxnSpPr/>
              <p:nvPr/>
            </p:nvCxnSpPr>
            <p:spPr>
              <a:xfrm rot="10800000">
                <a:off x="2976564" y="5524499"/>
                <a:ext cx="276225" cy="100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49"/>
              <p:cNvCxnSpPr/>
              <p:nvPr/>
            </p:nvCxnSpPr>
            <p:spPr>
              <a:xfrm rot="10800000" flipV="1">
                <a:off x="3121026" y="5619749"/>
                <a:ext cx="131765" cy="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0"/>
              <p:cNvCxnSpPr/>
              <p:nvPr/>
            </p:nvCxnSpPr>
            <p:spPr>
              <a:xfrm rot="5400000">
                <a:off x="3048000" y="57531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153"/>
            <p:cNvGrpSpPr/>
            <p:nvPr/>
          </p:nvGrpSpPr>
          <p:grpSpPr>
            <a:xfrm rot="16200000">
              <a:off x="-1133475" y="5343525"/>
              <a:ext cx="1047750" cy="304800"/>
              <a:chOff x="1238250" y="5029200"/>
              <a:chExt cx="1047750" cy="304800"/>
            </a:xfrm>
          </p:grpSpPr>
          <p:cxnSp>
            <p:nvCxnSpPr>
              <p:cNvPr id="41" name="Straight Connector 36"/>
              <p:cNvCxnSpPr/>
              <p:nvPr/>
            </p:nvCxnSpPr>
            <p:spPr bwMode="auto">
              <a:xfrm rot="5400000" flipH="1" flipV="1">
                <a:off x="16764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7"/>
              <p:cNvCxnSpPr/>
              <p:nvPr/>
            </p:nvCxnSpPr>
            <p:spPr bwMode="auto">
              <a:xfrm rot="5400000" flipH="1" flipV="1">
                <a:off x="1600200" y="51816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8"/>
              <p:cNvCxnSpPr/>
              <p:nvPr/>
            </p:nvCxnSpPr>
            <p:spPr bwMode="auto">
              <a:xfrm rot="10800000">
                <a:off x="1828800" y="5181600"/>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9"/>
              <p:cNvCxnSpPr/>
              <p:nvPr/>
            </p:nvCxnSpPr>
            <p:spPr bwMode="auto">
              <a:xfrm rot="10800000">
                <a:off x="1238250" y="5181600"/>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167"/>
            <p:cNvGrpSpPr/>
            <p:nvPr/>
          </p:nvGrpSpPr>
          <p:grpSpPr>
            <a:xfrm>
              <a:off x="-1323791" y="4968240"/>
              <a:ext cx="304800" cy="1047750"/>
              <a:chOff x="609600" y="4655820"/>
              <a:chExt cx="304800" cy="1047750"/>
            </a:xfrm>
          </p:grpSpPr>
          <p:sp>
            <p:nvSpPr>
              <p:cNvPr id="37" name="Oval 32"/>
              <p:cNvSpPr/>
              <p:nvPr/>
            </p:nvSpPr>
            <p:spPr>
              <a:xfrm>
                <a:off x="609600" y="501650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Arrow Connector 33"/>
              <p:cNvCxnSpPr/>
              <p:nvPr/>
            </p:nvCxnSpPr>
            <p:spPr>
              <a:xfrm rot="5400000" flipH="1" flipV="1">
                <a:off x="647224" y="5161756"/>
                <a:ext cx="227806" cy="7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4"/>
              <p:cNvCxnSpPr/>
              <p:nvPr/>
            </p:nvCxnSpPr>
            <p:spPr bwMode="auto">
              <a:xfrm rot="5400000">
                <a:off x="582930" y="4834890"/>
                <a:ext cx="3581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5"/>
              <p:cNvCxnSpPr/>
              <p:nvPr/>
            </p:nvCxnSpPr>
            <p:spPr bwMode="auto">
              <a:xfrm rot="5400000">
                <a:off x="573405" y="5514975"/>
                <a:ext cx="3771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2"/>
            <p:cNvCxnSpPr/>
            <p:nvPr/>
          </p:nvCxnSpPr>
          <p:spPr bwMode="auto">
            <a:xfrm rot="10800000">
              <a:off x="-1184702" y="4972050"/>
              <a:ext cx="8037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1000" y="4572000"/>
              <a:ext cx="423514" cy="338554"/>
            </a:xfrm>
            <a:prstGeom prst="rect">
              <a:avLst/>
            </a:prstGeom>
            <a:noFill/>
            <a:ln>
              <a:noFill/>
            </a:ln>
          </p:spPr>
          <p:txBody>
            <a:bodyPr wrap="none" rtlCol="0">
              <a:spAutoFit/>
            </a:bodyPr>
            <a:lstStyle/>
            <a:p>
              <a:r>
                <a:rPr lang="en-US" altLang="zh-CN" sz="1600" b="1" dirty="0"/>
                <a:t>R</a:t>
              </a:r>
              <a:r>
                <a:rPr lang="en-US" altLang="zh-CN" sz="1600" b="1" baseline="-25000" dirty="0"/>
                <a:t>S</a:t>
              </a:r>
              <a:endParaRPr lang="zh-CN" altLang="en-US" sz="1600" b="1" baseline="-25000" dirty="0"/>
            </a:p>
          </p:txBody>
        </p:sp>
        <p:sp>
          <p:nvSpPr>
            <p:cNvPr id="29" name="TextBox 28"/>
            <p:cNvSpPr txBox="1"/>
            <p:nvPr/>
          </p:nvSpPr>
          <p:spPr>
            <a:xfrm>
              <a:off x="-575102" y="5452646"/>
              <a:ext cx="370614" cy="338554"/>
            </a:xfrm>
            <a:prstGeom prst="rect">
              <a:avLst/>
            </a:prstGeom>
            <a:noFill/>
            <a:ln>
              <a:noFill/>
            </a:ln>
          </p:spPr>
          <p:txBody>
            <a:bodyPr wrap="none" rtlCol="0">
              <a:spAutoFit/>
            </a:bodyPr>
            <a:lstStyle/>
            <a:p>
              <a:r>
                <a:rPr lang="en-US" altLang="zh-CN" sz="1600" b="1" dirty="0" err="1"/>
                <a:t>C</a:t>
              </a:r>
              <a:r>
                <a:rPr lang="en-US" altLang="zh-CN" sz="1600" b="1" baseline="-25000" dirty="0" err="1"/>
                <a:t>j</a:t>
              </a:r>
              <a:endParaRPr lang="zh-CN" altLang="en-US" sz="1600" b="1" baseline="-25000" dirty="0"/>
            </a:p>
          </p:txBody>
        </p:sp>
        <p:sp>
          <p:nvSpPr>
            <p:cNvPr id="30" name="TextBox 29"/>
            <p:cNvSpPr txBox="1"/>
            <p:nvPr/>
          </p:nvSpPr>
          <p:spPr>
            <a:xfrm>
              <a:off x="-1171391" y="5601236"/>
              <a:ext cx="527709" cy="338554"/>
            </a:xfrm>
            <a:prstGeom prst="rect">
              <a:avLst/>
            </a:prstGeom>
            <a:noFill/>
            <a:ln>
              <a:noFill/>
            </a:ln>
          </p:spPr>
          <p:txBody>
            <a:bodyPr wrap="none" rtlCol="0">
              <a:spAutoFit/>
            </a:bodyPr>
            <a:lstStyle/>
            <a:p>
              <a:r>
                <a:rPr lang="en-US" altLang="zh-CN" sz="1600" b="1" dirty="0" err="1"/>
                <a:t>i</a:t>
              </a:r>
              <a:r>
                <a:rPr lang="en-US" altLang="zh-CN" sz="1600" b="1" dirty="0"/>
                <a:t>(</a:t>
              </a:r>
              <a:r>
                <a:rPr lang="el-GR" altLang="zh-CN" sz="1600" b="1" dirty="0">
                  <a:latin typeface="Calibri"/>
                  <a:cs typeface="Calibri"/>
                </a:rPr>
                <a:t>ω</a:t>
              </a:r>
              <a:r>
                <a:rPr lang="en-US" altLang="zh-CN" sz="1600" b="1" dirty="0"/>
                <a:t>)</a:t>
              </a:r>
              <a:endParaRPr lang="zh-CN" altLang="en-US" sz="1600" b="1" baseline="-25000" dirty="0"/>
            </a:p>
          </p:txBody>
        </p:sp>
        <p:cxnSp>
          <p:nvCxnSpPr>
            <p:cNvPr id="31" name="Straight Connector 26"/>
            <p:cNvCxnSpPr/>
            <p:nvPr/>
          </p:nvCxnSpPr>
          <p:spPr bwMode="auto">
            <a:xfrm rot="10800000">
              <a:off x="-1184702" y="6013450"/>
              <a:ext cx="11593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27"/>
            <p:cNvSpPr/>
            <p:nvPr/>
          </p:nvSpPr>
          <p:spPr bwMode="auto">
            <a:xfrm>
              <a:off x="7620" y="494538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33" name="Oval 28"/>
            <p:cNvSpPr/>
            <p:nvPr/>
          </p:nvSpPr>
          <p:spPr bwMode="auto">
            <a:xfrm>
              <a:off x="-22860" y="5974080"/>
              <a:ext cx="76200" cy="76200"/>
            </a:xfrm>
            <a:prstGeom prst="ellipse">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34" name="Line Callout 1 29"/>
            <p:cNvSpPr/>
            <p:nvPr/>
          </p:nvSpPr>
          <p:spPr>
            <a:xfrm rot="10800000">
              <a:off x="-1371600" y="4648200"/>
              <a:ext cx="1524000" cy="1447800"/>
            </a:xfrm>
            <a:prstGeom prst="borderCallout1">
              <a:avLst>
                <a:gd name="adj1" fmla="val 32785"/>
                <a:gd name="adj2" fmla="val 815"/>
                <a:gd name="adj3" fmla="val 37249"/>
                <a:gd name="adj4" fmla="val -16174"/>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668934" y="5410200"/>
              <a:ext cx="397866" cy="276999"/>
            </a:xfrm>
            <a:prstGeom prst="rect">
              <a:avLst/>
            </a:prstGeom>
            <a:noFill/>
            <a:ln>
              <a:noFill/>
            </a:ln>
          </p:spPr>
          <p:txBody>
            <a:bodyPr wrap="none" rtlCol="0">
              <a:spAutoFit/>
            </a:bodyPr>
            <a:lstStyle/>
            <a:p>
              <a:r>
                <a:rPr lang="en-US" altLang="zh-CN" sz="1200" b="1" dirty="0"/>
                <a:t>PD</a:t>
              </a:r>
              <a:endParaRPr lang="zh-CN" altLang="en-US" sz="1200" b="1" dirty="0"/>
            </a:p>
          </p:txBody>
        </p:sp>
        <p:sp>
          <p:nvSpPr>
            <p:cNvPr id="36" name="Rectangle 31"/>
            <p:cNvSpPr/>
            <p:nvPr/>
          </p:nvSpPr>
          <p:spPr>
            <a:xfrm>
              <a:off x="457200" y="5334000"/>
              <a:ext cx="533400" cy="4572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0" name="Picture 2"/>
          <p:cNvPicPr>
            <a:picLocks noChangeAspect="1" noChangeArrowheads="1"/>
          </p:cNvPicPr>
          <p:nvPr/>
        </p:nvPicPr>
        <p:blipFill>
          <a:blip r:embed="rId6" cstate="print"/>
          <a:srcRect l="6206" t="47585" r="2780" b="3346"/>
          <a:stretch>
            <a:fillRect/>
          </a:stretch>
        </p:blipFill>
        <p:spPr bwMode="auto">
          <a:xfrm>
            <a:off x="4994078" y="3966804"/>
            <a:ext cx="3229292" cy="2421969"/>
          </a:xfrm>
          <a:prstGeom prst="rect">
            <a:avLst/>
          </a:prstGeom>
          <a:noFill/>
          <a:ln w="9525">
            <a:noFill/>
            <a:miter lim="800000"/>
            <a:headEnd/>
            <a:tailEnd/>
          </a:ln>
        </p:spPr>
      </p:pic>
      <p:sp>
        <p:nvSpPr>
          <p:cNvPr id="81" name="Rectangle 81"/>
          <p:cNvSpPr/>
          <p:nvPr/>
        </p:nvSpPr>
        <p:spPr>
          <a:xfrm>
            <a:off x="1845749" y="6011416"/>
            <a:ext cx="2438399" cy="369332"/>
          </a:xfrm>
          <a:prstGeom prst="rect">
            <a:avLst/>
          </a:prstGeom>
        </p:spPr>
        <p:txBody>
          <a:bodyPr wrap="square">
            <a:spAutoFit/>
          </a:bodyPr>
          <a:lstStyle/>
          <a:p>
            <a:r>
              <a:rPr lang="en-US" altLang="zh-CN" dirty="0">
                <a:solidFill>
                  <a:schemeClr val="tx1">
                    <a:lumMod val="95000"/>
                    <a:lumOff val="5000"/>
                  </a:schemeClr>
                </a:solidFill>
                <a:latin typeface="Times New Roman" panose="02020603050405020304" pitchFamily="18" charset="0"/>
                <a:ea typeface="宋体" panose="02010600030101010101" pitchFamily="2" charset="-122"/>
              </a:rPr>
              <a:t>PD</a:t>
            </a:r>
            <a:r>
              <a:rPr lang="zh-CN" altLang="en-US" dirty="0">
                <a:solidFill>
                  <a:schemeClr val="tx1">
                    <a:lumMod val="95000"/>
                    <a:lumOff val="5000"/>
                  </a:schemeClr>
                </a:solidFill>
                <a:latin typeface="Times New Roman" panose="02020603050405020304" pitchFamily="18" charset="0"/>
                <a:ea typeface="宋体" panose="02010600030101010101" pitchFamily="2" charset="-122"/>
              </a:rPr>
              <a:t>等效电路图</a:t>
            </a:r>
            <a:endParaRPr lang="zh-CN" altLang="en-US" dirty="0">
              <a:latin typeface="Times New Roman" panose="02020603050405020304" pitchFamily="18" charset="0"/>
              <a:ea typeface="宋体" panose="02010600030101010101" pitchFamily="2" charset="-122"/>
            </a:endParaRPr>
          </a:p>
        </p:txBody>
      </p:sp>
      <p:sp>
        <p:nvSpPr>
          <p:cNvPr id="82" name="页脚占位符 81">
            <a:extLst>
              <a:ext uri="{FF2B5EF4-FFF2-40B4-BE49-F238E27FC236}">
                <a16:creationId xmlns:a16="http://schemas.microsoft.com/office/drawing/2014/main" id="{41E543F7-EA5F-473B-8CB6-767BF6D8ECE4}"/>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83" name="灯片编号占位符 82">
            <a:extLst>
              <a:ext uri="{FF2B5EF4-FFF2-40B4-BE49-F238E27FC236}">
                <a16:creationId xmlns:a16="http://schemas.microsoft.com/office/drawing/2014/main" id="{7BC02180-6C2B-42EB-BE6C-FECED9781ACD}"/>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提高探测器饱和光功率的途径</a:t>
            </a:r>
          </a:p>
        </p:txBody>
      </p:sp>
      <p:sp>
        <p:nvSpPr>
          <p:cNvPr id="3" name="内容占位符 2"/>
          <p:cNvSpPr>
            <a:spLocks noGrp="1"/>
          </p:cNvSpPr>
          <p:nvPr>
            <p:ph sz="quarter" idx="1"/>
          </p:nvPr>
        </p:nvSpPr>
        <p:spPr>
          <a:xfrm>
            <a:off x="762000" y="1219200"/>
            <a:ext cx="7620000" cy="5409292"/>
          </a:xfrm>
        </p:spPr>
        <p:txBody>
          <a:bodyPr>
            <a:normAutofit fontScale="92500" lnSpcReduction="10000"/>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降低负载电阻</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减小负载偏压摆幅对探测器内电场强度的影响</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减少载流子堆积</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UTC</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结构，使得耗尽区内只存在漂移速率更高的电子</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利用电子速率过冲效应</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降低热效应</a:t>
            </a:r>
          </a:p>
        </p:txBody>
      </p:sp>
      <p:graphicFrame>
        <p:nvGraphicFramePr>
          <p:cNvPr id="190466" name="Object 2"/>
          <p:cNvGraphicFramePr>
            <a:graphicFrameLocks noChangeAspect="1"/>
          </p:cNvGraphicFramePr>
          <p:nvPr>
            <p:extLst>
              <p:ext uri="{D42A27DB-BD31-4B8C-83A1-F6EECF244321}">
                <p14:modId xmlns:p14="http://schemas.microsoft.com/office/powerpoint/2010/main" val="1497945028"/>
              </p:ext>
            </p:extLst>
          </p:nvPr>
        </p:nvGraphicFramePr>
        <p:xfrm>
          <a:off x="5181600" y="2052637"/>
          <a:ext cx="3621153" cy="2519363"/>
        </p:xfrm>
        <a:graphic>
          <a:graphicData uri="http://schemas.openxmlformats.org/presentationml/2006/ole">
            <mc:AlternateContent xmlns:mc="http://schemas.openxmlformats.org/markup-compatibility/2006">
              <mc:Choice xmlns:v="urn:schemas-microsoft-com:vml" Requires="v">
                <p:oleObj name="Graph" r:id="rId2" imgW="4169520" imgH="2900160" progId="Origin50.Graph">
                  <p:embed/>
                </p:oleObj>
              </mc:Choice>
              <mc:Fallback>
                <p:oleObj name="Graph" r:id="rId2" imgW="4169520" imgH="2900160" progId="Origin50.Graph">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052637"/>
                        <a:ext cx="3621153"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表格 12"/>
          <p:cNvGraphicFramePr>
            <a:graphicFrameLocks noGrp="1"/>
          </p:cNvGraphicFramePr>
          <p:nvPr>
            <p:extLst>
              <p:ext uri="{D42A27DB-BD31-4B8C-83A1-F6EECF244321}">
                <p14:modId xmlns:p14="http://schemas.microsoft.com/office/powerpoint/2010/main" val="3243811633"/>
              </p:ext>
            </p:extLst>
          </p:nvPr>
        </p:nvGraphicFramePr>
        <p:xfrm>
          <a:off x="990601" y="2311776"/>
          <a:ext cx="4191001" cy="1850534"/>
        </p:xfrm>
        <a:graphic>
          <a:graphicData uri="http://schemas.openxmlformats.org/drawingml/2006/table">
            <a:tbl>
              <a:tblPr/>
              <a:tblGrid>
                <a:gridCol w="732853">
                  <a:extLst>
                    <a:ext uri="{9D8B030D-6E8A-4147-A177-3AD203B41FA5}">
                      <a16:colId xmlns:a16="http://schemas.microsoft.com/office/drawing/2014/main" val="20000"/>
                    </a:ext>
                  </a:extLst>
                </a:gridCol>
                <a:gridCol w="1673797">
                  <a:extLst>
                    <a:ext uri="{9D8B030D-6E8A-4147-A177-3AD203B41FA5}">
                      <a16:colId xmlns:a16="http://schemas.microsoft.com/office/drawing/2014/main" val="20001"/>
                    </a:ext>
                  </a:extLst>
                </a:gridCol>
                <a:gridCol w="1784351">
                  <a:extLst>
                    <a:ext uri="{9D8B030D-6E8A-4147-A177-3AD203B41FA5}">
                      <a16:colId xmlns:a16="http://schemas.microsoft.com/office/drawing/2014/main" val="20002"/>
                    </a:ext>
                  </a:extLst>
                </a:gridCol>
              </a:tblGrid>
              <a:tr h="562090">
                <a:tc>
                  <a:txBody>
                    <a:bodyPr/>
                    <a:lstStyle/>
                    <a:p>
                      <a:pPr algn="ctr">
                        <a:lnSpc>
                          <a:spcPct val="100000"/>
                        </a:lnSpc>
                        <a:spcAft>
                          <a:spcPts val="0"/>
                        </a:spcAft>
                      </a:pPr>
                      <a:r>
                        <a:rPr lang="en-US" sz="2000" b="0" kern="100" dirty="0">
                          <a:latin typeface="Times New Roman"/>
                          <a:ea typeface="宋体"/>
                          <a:cs typeface="Times New Roman"/>
                        </a:rPr>
                        <a:t>Load</a:t>
                      </a:r>
                    </a:p>
                    <a:p>
                      <a:pPr algn="ctr">
                        <a:lnSpc>
                          <a:spcPct val="100000"/>
                        </a:lnSpc>
                        <a:spcAft>
                          <a:spcPts val="0"/>
                        </a:spcAft>
                      </a:pPr>
                      <a:r>
                        <a:rPr lang="en-US" sz="2000" b="0" kern="100" dirty="0">
                          <a:latin typeface="Times New Roman"/>
                          <a:ea typeface="宋体"/>
                          <a:cs typeface="Times New Roman"/>
                        </a:rPr>
                        <a:t>(Ω)</a:t>
                      </a:r>
                      <a:endParaRPr lang="zh-CN" sz="2000" b="0" kern="100" dirty="0">
                        <a:latin typeface="Times New Roman"/>
                        <a:ea typeface="宋体"/>
                        <a:cs typeface="Times New Roman"/>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000" b="0" kern="100" dirty="0">
                          <a:latin typeface="Times New Roman"/>
                          <a:ea typeface="宋体"/>
                          <a:cs typeface="Times New Roman"/>
                        </a:rPr>
                        <a:t>Saturating Current (</a:t>
                      </a:r>
                      <a:r>
                        <a:rPr lang="en-US" sz="2000" b="0" kern="100" dirty="0" err="1">
                          <a:latin typeface="Times New Roman"/>
                          <a:ea typeface="宋体"/>
                          <a:cs typeface="Times New Roman"/>
                        </a:rPr>
                        <a:t>mA</a:t>
                      </a:r>
                      <a:r>
                        <a:rPr lang="en-US" sz="2000" b="0" kern="100" dirty="0">
                          <a:latin typeface="Times New Roman"/>
                          <a:ea typeface="宋体"/>
                          <a:cs typeface="Times New Roman"/>
                        </a:rPr>
                        <a:t>)</a:t>
                      </a:r>
                      <a:endParaRPr lang="zh-CN" sz="2000" b="0" kern="100" dirty="0">
                        <a:latin typeface="Times New Roman"/>
                        <a:ea typeface="宋体"/>
                        <a:cs typeface="Times New Roman"/>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000" b="0" kern="100" dirty="0">
                          <a:latin typeface="Times New Roman"/>
                          <a:ea typeface="宋体"/>
                          <a:cs typeface="Times New Roman"/>
                        </a:rPr>
                        <a:t>Saturating Power (</a:t>
                      </a:r>
                      <a:r>
                        <a:rPr lang="en-US" sz="2000" b="0" kern="100" dirty="0" err="1">
                          <a:latin typeface="Times New Roman"/>
                          <a:ea typeface="宋体"/>
                          <a:cs typeface="Times New Roman"/>
                        </a:rPr>
                        <a:t>dBm</a:t>
                      </a:r>
                      <a:r>
                        <a:rPr lang="en-US" sz="2000" b="0" kern="100" dirty="0">
                          <a:latin typeface="Times New Roman"/>
                          <a:ea typeface="宋体"/>
                          <a:cs typeface="Times New Roman"/>
                        </a:rPr>
                        <a:t>)</a:t>
                      </a:r>
                      <a:endParaRPr lang="zh-CN" sz="2000" b="0" kern="100" dirty="0">
                        <a:latin typeface="Times New Roman"/>
                        <a:ea typeface="宋体"/>
                        <a:cs typeface="Times New Roman"/>
                      </a:endParaRPr>
                    </a:p>
                  </a:txBody>
                  <a:tcPr marL="68580" marR="68580" marT="0" marB="0"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40934">
                <a:tc>
                  <a:txBody>
                    <a:bodyPr/>
                    <a:lstStyle/>
                    <a:p>
                      <a:pPr algn="ctr">
                        <a:lnSpc>
                          <a:spcPct val="100000"/>
                        </a:lnSpc>
                        <a:spcAft>
                          <a:spcPts val="0"/>
                        </a:spcAft>
                      </a:pPr>
                      <a:r>
                        <a:rPr lang="en-US" sz="2000" b="0" kern="100" dirty="0">
                          <a:latin typeface="Times New Roman"/>
                          <a:ea typeface="宋体"/>
                          <a:cs typeface="Times New Roman"/>
                        </a:rPr>
                        <a:t>40</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50</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60</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75</a:t>
                      </a:r>
                      <a:endParaRPr lang="zh-CN" sz="2000" b="0" kern="100" dirty="0">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000" b="0" kern="100" dirty="0">
                          <a:latin typeface="Times New Roman"/>
                          <a:ea typeface="宋体"/>
                          <a:cs typeface="Times New Roman"/>
                        </a:rPr>
                        <a:t>112.7</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97.3</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91.2</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77.5</a:t>
                      </a:r>
                      <a:endParaRPr lang="zh-CN" sz="2000" b="0" kern="100" dirty="0">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000" b="0" kern="100" dirty="0">
                          <a:latin typeface="Times New Roman"/>
                          <a:ea typeface="宋体"/>
                          <a:cs typeface="Times New Roman"/>
                        </a:rPr>
                        <a:t>21.8</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21.3</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21.1</a:t>
                      </a:r>
                      <a:endParaRPr lang="zh-CN" sz="2000" b="0" kern="100" dirty="0">
                        <a:latin typeface="Times New Roman"/>
                        <a:ea typeface="宋体"/>
                        <a:cs typeface="Times New Roman"/>
                      </a:endParaRPr>
                    </a:p>
                    <a:p>
                      <a:pPr algn="ctr">
                        <a:lnSpc>
                          <a:spcPct val="100000"/>
                        </a:lnSpc>
                        <a:spcAft>
                          <a:spcPts val="0"/>
                        </a:spcAft>
                      </a:pPr>
                      <a:r>
                        <a:rPr lang="en-US" sz="2000" b="0" kern="100" dirty="0">
                          <a:latin typeface="Times New Roman"/>
                          <a:ea typeface="宋体"/>
                          <a:cs typeface="Times New Roman"/>
                        </a:rPr>
                        <a:t>20.5</a:t>
                      </a:r>
                      <a:endParaRPr lang="zh-CN" sz="2000" b="0" kern="100" dirty="0">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页脚占位符 8">
            <a:extLst>
              <a:ext uri="{FF2B5EF4-FFF2-40B4-BE49-F238E27FC236}">
                <a16:creationId xmlns:a16="http://schemas.microsoft.com/office/drawing/2014/main" id="{662BD173-DEFE-48A1-BC89-2AECC0D0448D}"/>
              </a:ext>
            </a:extLst>
          </p:cNvPr>
          <p:cNvSpPr>
            <a:spLocks noGrp="1"/>
          </p:cNvSpPr>
          <p:nvPr>
            <p:ph type="ftr" sz="quarter" idx="11"/>
          </p:nvPr>
        </p:nvSpPr>
        <p:spPr/>
        <p:txBody>
          <a:bodyPr/>
          <a:lstStyle/>
          <a:p>
            <a:pPr>
              <a:defRPr/>
            </a:pPr>
            <a:r>
              <a:rPr lang="zh-CN" altLang="en-US"/>
              <a:t>集成光电子学概论</a:t>
            </a:r>
            <a:endParaRPr lang="en-US" dirty="0"/>
          </a:p>
        </p:txBody>
      </p:sp>
      <p:sp>
        <p:nvSpPr>
          <p:cNvPr id="10" name="灯片编号占位符 9">
            <a:extLst>
              <a:ext uri="{FF2B5EF4-FFF2-40B4-BE49-F238E27FC236}">
                <a16:creationId xmlns:a16="http://schemas.microsoft.com/office/drawing/2014/main" id="{9F34D61E-4A4B-4364-9ECC-6B9B0CEAA5A5}"/>
              </a:ext>
            </a:extLst>
          </p:cNvPr>
          <p:cNvSpPr>
            <a:spLocks noGrp="1"/>
          </p:cNvSpPr>
          <p:nvPr>
            <p:ph type="sldNum" sz="quarter" idx="12"/>
          </p:nvPr>
        </p:nvSpPr>
        <p:spPr/>
        <p:txBody>
          <a:bodyPr/>
          <a:lstStyle/>
          <a:p>
            <a:pPr>
              <a:defRPr/>
            </a:pPr>
            <a:fld id="{0C913308-F349-4B6D-A68A-DD1791B4A57B}" type="slidenum">
              <a:rPr lang="zh-CN" altLang="en-US" smtClean="0">
                <a:solidFill>
                  <a:prstClr val="black">
                    <a:tint val="75000"/>
                  </a:prstClr>
                </a:solidFill>
              </a:rPr>
              <a:pPr>
                <a:defRPr/>
              </a:pPr>
              <a:t>93</a:t>
            </a:fld>
            <a:endParaRPr 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6236</TotalTime>
  <Words>6129</Words>
  <Application>Microsoft Office PowerPoint</Application>
  <PresentationFormat>全屏显示(4:3)</PresentationFormat>
  <Paragraphs>982</Paragraphs>
  <Slides>93</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93</vt:i4>
      </vt:variant>
    </vt:vector>
  </HeadingPairs>
  <TitlesOfParts>
    <vt:vector size="109" baseType="lpstr">
      <vt:lpstr>Geneva</vt:lpstr>
      <vt:lpstr>宋体</vt:lpstr>
      <vt:lpstr>微软雅黑</vt:lpstr>
      <vt:lpstr>Arial</vt:lpstr>
      <vt:lpstr>Calibri</vt:lpstr>
      <vt:lpstr>Cambria Math</vt:lpstr>
      <vt:lpstr>Times</vt:lpstr>
      <vt:lpstr>Times New Roman</vt:lpstr>
      <vt:lpstr>Wingdings</vt:lpstr>
      <vt:lpstr>Wingdings 3</vt:lpstr>
      <vt:lpstr>Office 主题</vt:lpstr>
      <vt:lpstr>Equation</vt:lpstr>
      <vt:lpstr>公式</vt:lpstr>
      <vt:lpstr>MathType 6.0 Equation</vt:lpstr>
      <vt:lpstr>Visio</vt:lpstr>
      <vt:lpstr>Graph</vt:lpstr>
      <vt:lpstr>第六讲 半导体光探测器</vt:lpstr>
      <vt:lpstr>本章内容</vt:lpstr>
      <vt:lpstr>光通信系统</vt:lpstr>
      <vt:lpstr>探测器中的光电作用过程</vt:lpstr>
      <vt:lpstr>直接跃迁和间接跃迁</vt:lpstr>
      <vt:lpstr>直接跃迁</vt:lpstr>
      <vt:lpstr>间接跃迁</vt:lpstr>
      <vt:lpstr>间接跃迁</vt:lpstr>
      <vt:lpstr>半导体材料的吸收系数</vt:lpstr>
      <vt:lpstr>光子流量随穿入深度的变化</vt:lpstr>
      <vt:lpstr>Example</vt:lpstr>
      <vt:lpstr>量子吸收效率和响应度</vt:lpstr>
      <vt:lpstr>响应度 vs 波长</vt:lpstr>
      <vt:lpstr>探测器的电流</vt:lpstr>
      <vt:lpstr>探测器的IV特性曲线</vt:lpstr>
      <vt:lpstr>瞬态响应特性和带宽</vt:lpstr>
      <vt:lpstr>探测器的性能</vt:lpstr>
      <vt:lpstr>探测器结构</vt:lpstr>
      <vt:lpstr>波导型结构 vs 台面型结构</vt:lpstr>
      <vt:lpstr>本章内容</vt:lpstr>
      <vt:lpstr>6.2 PIN型光探测器</vt:lpstr>
      <vt:lpstr>PIN探测器的响应速度</vt:lpstr>
      <vt:lpstr>PIN型探测器中载流子的输运过程</vt:lpstr>
      <vt:lpstr>PIN型探测器中载流子的输运过程</vt:lpstr>
      <vt:lpstr>载流子渡越时间限制的带宽</vt:lpstr>
      <vt:lpstr>载流子饱和漂移速率</vt:lpstr>
      <vt:lpstr>载流子饱和漂移速率</vt:lpstr>
      <vt:lpstr>等效电路及RC时间常数限制带宽</vt:lpstr>
      <vt:lpstr>等效电路及RC时间常数限制带宽</vt:lpstr>
      <vt:lpstr>探测器3dB响应带宽</vt:lpstr>
      <vt:lpstr>渡越时间和RC时间常数的Trade-off</vt:lpstr>
      <vt:lpstr>传统PIN型探测器的优点及局限</vt:lpstr>
      <vt:lpstr>PIN型异质结探测器</vt:lpstr>
      <vt:lpstr>基于PIN型探测器的改进结构</vt:lpstr>
      <vt:lpstr>部分耗尽吸收层探测器</vt:lpstr>
      <vt:lpstr>双耗尽层探测器</vt:lpstr>
      <vt:lpstr>双耗尽层探测器</vt:lpstr>
      <vt:lpstr>单行载流子探测器</vt:lpstr>
      <vt:lpstr>单行载流子探测器</vt:lpstr>
      <vt:lpstr>载流子的速率过冲效应</vt:lpstr>
      <vt:lpstr>改进型单行载流子探测器</vt:lpstr>
      <vt:lpstr>背靠背叠层(B2B) UTC-PD</vt:lpstr>
      <vt:lpstr>传统UTC-PD vs B2B-UTC PD</vt:lpstr>
      <vt:lpstr>更薄的吸收层厚度实现 更高响应度、更大带宽</vt:lpstr>
      <vt:lpstr>B2B UTC-PD的制作工艺流程</vt:lpstr>
      <vt:lpstr>B2B UTC-PD的制作工艺流程</vt:lpstr>
      <vt:lpstr>B2B UTC-PD芯片</vt:lpstr>
      <vt:lpstr>本章内容</vt:lpstr>
      <vt:lpstr>6.3 APD型光探测器</vt:lpstr>
      <vt:lpstr>6.3 APD型光探测器</vt:lpstr>
      <vt:lpstr>碰撞离化——阈值能量</vt:lpstr>
      <vt:lpstr>增益理论——离化系数</vt:lpstr>
      <vt:lpstr>增益理论——离化系数模型</vt:lpstr>
      <vt:lpstr>增益理论—离化系数的温度特性</vt:lpstr>
      <vt:lpstr>增益理论—增益系数M factor (Ghione模型)</vt:lpstr>
      <vt:lpstr>吸收-增益分离APD</vt:lpstr>
      <vt:lpstr>增益理论——APD的响应度</vt:lpstr>
      <vt:lpstr>Dead-space Effect 死区效应</vt:lpstr>
      <vt:lpstr>APD中的噪声</vt:lpstr>
      <vt:lpstr>过剩噪声因子 Excess Noise Factor</vt:lpstr>
      <vt:lpstr>APD with InP multiplication region </vt:lpstr>
      <vt:lpstr>SAM-APD电场强度分布 </vt:lpstr>
      <vt:lpstr>SAM-APD的IV特性</vt:lpstr>
      <vt:lpstr>Excess noise factor in InP</vt:lpstr>
      <vt:lpstr>Si avalanche photodiode</vt:lpstr>
      <vt:lpstr>APD的频率响应速度</vt:lpstr>
      <vt:lpstr>APD速度限制—增益buildup time</vt:lpstr>
      <vt:lpstr>电子触发SAM-APD的3dB带宽</vt:lpstr>
      <vt:lpstr>APD的限制—频率响应</vt:lpstr>
      <vt:lpstr>APD vs PIN</vt:lpstr>
      <vt:lpstr>本章内容</vt:lpstr>
      <vt:lpstr>单光子检测的应用</vt:lpstr>
      <vt:lpstr>什么探测器适合单光子检测？</vt:lpstr>
      <vt:lpstr>单光子探测器的重要性能参数</vt:lpstr>
      <vt:lpstr>PMT单光子探测器</vt:lpstr>
      <vt:lpstr>SPAD单光子探测器</vt:lpstr>
      <vt:lpstr>SPAD单光子探测器</vt:lpstr>
      <vt:lpstr>SPAD单光子探测器</vt:lpstr>
      <vt:lpstr>SPAD单光子探测器</vt:lpstr>
      <vt:lpstr>SPAD单光子探测器</vt:lpstr>
      <vt:lpstr>SPAD单光子探测器</vt:lpstr>
      <vt:lpstr>SNSPD单光子探测器</vt:lpstr>
      <vt:lpstr>SNSPD单光子探测器</vt:lpstr>
      <vt:lpstr>频率上转换单光子探测器</vt:lpstr>
      <vt:lpstr>超导体温度临界相变传感器（TES）探测器</vt:lpstr>
      <vt:lpstr>单光子探测器件性能小结</vt:lpstr>
      <vt:lpstr>本章内容</vt:lpstr>
      <vt:lpstr>6.5 微波光子探测器</vt:lpstr>
      <vt:lpstr>探测器的饱和机制</vt:lpstr>
      <vt:lpstr>载流子对电场屏蔽作用导致饱和</vt:lpstr>
      <vt:lpstr>串联电阻分压致电场降低影响饱和特性</vt:lpstr>
      <vt:lpstr>负载偏压摆幅影响电场分布导致饱和</vt:lpstr>
      <vt:lpstr>提高探测器饱和光功率的途径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第六章半导体光探测器</dc:title>
  <dc:creator>Jack</dc:creator>
  <cp:lastModifiedBy>Lai Wang</cp:lastModifiedBy>
  <cp:revision>607</cp:revision>
  <dcterms:created xsi:type="dcterms:W3CDTF">2006-08-16T00:00:00Z</dcterms:created>
  <dcterms:modified xsi:type="dcterms:W3CDTF">2023-12-06T06:15:55Z</dcterms:modified>
</cp:coreProperties>
</file>